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57" r:id="rId3"/>
    <p:sldId id="260" r:id="rId4"/>
    <p:sldId id="259" r:id="rId5"/>
    <p:sldId id="261" r:id="rId6"/>
    <p:sldId id="287" r:id="rId7"/>
    <p:sldId id="262" r:id="rId8"/>
    <p:sldId id="263" r:id="rId9"/>
    <p:sldId id="264" r:id="rId10"/>
    <p:sldId id="265" r:id="rId11"/>
    <p:sldId id="266" r:id="rId12"/>
    <p:sldId id="267" r:id="rId13"/>
    <p:sldId id="371" r:id="rId14"/>
    <p:sldId id="372" r:id="rId15"/>
    <p:sldId id="327" r:id="rId16"/>
    <p:sldId id="320" r:id="rId17"/>
    <p:sldId id="298" r:id="rId18"/>
    <p:sldId id="374" r:id="rId19"/>
    <p:sldId id="333" r:id="rId20"/>
    <p:sldId id="370" r:id="rId21"/>
    <p:sldId id="375" r:id="rId22"/>
    <p:sldId id="360" r:id="rId23"/>
    <p:sldId id="322" r:id="rId24"/>
    <p:sldId id="304" r:id="rId25"/>
    <p:sldId id="324" r:id="rId26"/>
    <p:sldId id="295" r:id="rId27"/>
    <p:sldId id="316" r:id="rId28"/>
    <p:sldId id="315" r:id="rId29"/>
    <p:sldId id="368" r:id="rId30"/>
  </p:sldIdLst>
  <p:sldSz cx="12192000" cy="6858000"/>
  <p:notesSz cx="6858000" cy="9144000"/>
  <p:defaultTextStyle>
    <a:defPPr>
      <a:defRPr lang="en-T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27"/>
    <p:restoredTop sz="96110"/>
  </p:normalViewPr>
  <p:slideViewPr>
    <p:cSldViewPr snapToGrid="0">
      <p:cViewPr varScale="1">
        <p:scale>
          <a:sx n="96" d="100"/>
          <a:sy n="96" d="100"/>
        </p:scale>
        <p:origin x="200" y="5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2438050023158868E-2"/>
          <c:y val="1.0894423341555027E-3"/>
          <c:w val="0.94174995625546798"/>
          <c:h val="0.58758420822397195"/>
        </c:manualLayout>
      </c:layout>
      <c:barChart>
        <c:barDir val="col"/>
        <c:grouping val="clustered"/>
        <c:varyColors val="0"/>
        <c:ser>
          <c:idx val="0"/>
          <c:order val="0"/>
          <c:tx>
            <c:strRef>
              <c:f>Sheet1!$B$1</c:f>
              <c:strCache>
                <c:ptCount val="1"/>
                <c:pt idx="0">
                  <c:v>Sequence type distribution</c:v>
                </c:pt>
              </c:strCache>
            </c:strRef>
          </c:tx>
          <c:invertIfNegative val="0"/>
          <c:dPt>
            <c:idx val="14"/>
            <c:invertIfNegative val="0"/>
            <c:bubble3D val="0"/>
            <c:spPr>
              <a:solidFill>
                <a:srgbClr val="FF0000"/>
              </a:solidFill>
            </c:spPr>
            <c:extLst>
              <c:ext xmlns:c16="http://schemas.microsoft.com/office/drawing/2014/chart" uri="{C3380CC4-5D6E-409C-BE32-E72D297353CC}">
                <c16:uniqueId val="{00000001-9661-8944-AD48-913923DADE87}"/>
              </c:ext>
            </c:extLst>
          </c:dPt>
          <c:dPt>
            <c:idx val="15"/>
            <c:invertIfNegative val="0"/>
            <c:bubble3D val="0"/>
            <c:spPr>
              <a:solidFill>
                <a:srgbClr val="FF0000"/>
              </a:solidFill>
            </c:spPr>
            <c:extLst>
              <c:ext xmlns:c16="http://schemas.microsoft.com/office/drawing/2014/chart" uri="{C3380CC4-5D6E-409C-BE32-E72D297353CC}">
                <c16:uniqueId val="{00000003-9661-8944-AD48-913923DADE87}"/>
              </c:ext>
            </c:extLst>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Sheet1!$A$2:$A$17</c:f>
              <c:strCache>
                <c:ptCount val="16"/>
                <c:pt idx="0">
                  <c:v>ST-1</c:v>
                </c:pt>
                <c:pt idx="1">
                  <c:v>ST-15</c:v>
                </c:pt>
                <c:pt idx="2">
                  <c:v>ST-152 </c:v>
                </c:pt>
                <c:pt idx="3">
                  <c:v>ST-1847</c:v>
                </c:pt>
                <c:pt idx="4">
                  <c:v>ST-188</c:v>
                </c:pt>
                <c:pt idx="5">
                  <c:v>ST-22</c:v>
                </c:pt>
                <c:pt idx="6">
                  <c:v>ST-239</c:v>
                </c:pt>
                <c:pt idx="7">
                  <c:v>ST-30</c:v>
                </c:pt>
                <c:pt idx="8">
                  <c:v>ST-5</c:v>
                </c:pt>
                <c:pt idx="9">
                  <c:v>ST-580</c:v>
                </c:pt>
                <c:pt idx="10">
                  <c:v>ST-6</c:v>
                </c:pt>
                <c:pt idx="11">
                  <c:v>ST-8</c:v>
                </c:pt>
                <c:pt idx="12">
                  <c:v>ST-97</c:v>
                </c:pt>
                <c:pt idx="13">
                  <c:v>UNKNOWN-ST</c:v>
                </c:pt>
                <c:pt idx="14">
                  <c:v>ST-59</c:v>
                </c:pt>
                <c:pt idx="15">
                  <c:v>ST-not determined </c:v>
                </c:pt>
              </c:strCache>
            </c:strRef>
          </c:cat>
          <c:val>
            <c:numRef>
              <c:f>Sheet1!$B$2:$B$17</c:f>
              <c:numCache>
                <c:formatCode>General</c:formatCode>
                <c:ptCount val="16"/>
                <c:pt idx="0">
                  <c:v>4</c:v>
                </c:pt>
                <c:pt idx="1">
                  <c:v>2</c:v>
                </c:pt>
                <c:pt idx="2">
                  <c:v>3</c:v>
                </c:pt>
                <c:pt idx="3">
                  <c:v>2</c:v>
                </c:pt>
                <c:pt idx="4">
                  <c:v>1</c:v>
                </c:pt>
                <c:pt idx="5">
                  <c:v>2</c:v>
                </c:pt>
                <c:pt idx="6">
                  <c:v>2</c:v>
                </c:pt>
                <c:pt idx="7">
                  <c:v>1</c:v>
                </c:pt>
                <c:pt idx="8">
                  <c:v>1</c:v>
                </c:pt>
                <c:pt idx="9">
                  <c:v>1</c:v>
                </c:pt>
                <c:pt idx="10">
                  <c:v>1</c:v>
                </c:pt>
                <c:pt idx="11">
                  <c:v>7</c:v>
                </c:pt>
                <c:pt idx="12">
                  <c:v>1</c:v>
                </c:pt>
                <c:pt idx="13">
                  <c:v>2</c:v>
                </c:pt>
                <c:pt idx="14">
                  <c:v>1</c:v>
                </c:pt>
                <c:pt idx="15">
                  <c:v>2</c:v>
                </c:pt>
              </c:numCache>
            </c:numRef>
          </c:val>
          <c:extLst>
            <c:ext xmlns:c16="http://schemas.microsoft.com/office/drawing/2014/chart" uri="{C3380CC4-5D6E-409C-BE32-E72D297353CC}">
              <c16:uniqueId val="{00000004-9661-8944-AD48-913923DADE87}"/>
            </c:ext>
          </c:extLst>
        </c:ser>
        <c:dLbls>
          <c:showLegendKey val="0"/>
          <c:showVal val="1"/>
          <c:showCatName val="0"/>
          <c:showSerName val="0"/>
          <c:showPercent val="0"/>
          <c:showBubbleSize val="0"/>
        </c:dLbls>
        <c:gapWidth val="150"/>
        <c:axId val="2137825352"/>
        <c:axId val="2137839592"/>
      </c:barChart>
      <c:valAx>
        <c:axId val="2137839592"/>
        <c:scaling>
          <c:orientation val="minMax"/>
        </c:scaling>
        <c:delete val="1"/>
        <c:axPos val="l"/>
        <c:numFmt formatCode="General" sourceLinked="1"/>
        <c:majorTickMark val="out"/>
        <c:minorTickMark val="none"/>
        <c:tickLblPos val="nextTo"/>
        <c:crossAx val="2137825352"/>
        <c:crosses val="autoZero"/>
        <c:crossBetween val="between"/>
      </c:valAx>
      <c:catAx>
        <c:axId val="2137825352"/>
        <c:scaling>
          <c:orientation val="minMax"/>
        </c:scaling>
        <c:delete val="0"/>
        <c:axPos val="b"/>
        <c:numFmt formatCode="General" sourceLinked="0"/>
        <c:majorTickMark val="none"/>
        <c:minorTickMark val="none"/>
        <c:tickLblPos val="nextTo"/>
        <c:crossAx val="2137839592"/>
        <c:crosses val="autoZero"/>
        <c:auto val="1"/>
        <c:lblAlgn val="ctr"/>
        <c:lblOffset val="100"/>
        <c:noMultiLvlLbl val="0"/>
      </c:cat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ser>
          <c:idx val="0"/>
          <c:order val="0"/>
          <c:tx>
            <c:strRef>
              <c:f>Sheet1!$B$1</c:f>
              <c:strCache>
                <c:ptCount val="1"/>
                <c:pt idx="0">
                  <c:v>Sales</c:v>
                </c:pt>
              </c:strCache>
            </c:strRef>
          </c:tx>
          <c:dPt>
            <c:idx val="11"/>
            <c:bubble3D val="0"/>
            <c:explosion val="117"/>
            <c:extLst>
              <c:ext xmlns:c16="http://schemas.microsoft.com/office/drawing/2014/chart" uri="{C3380CC4-5D6E-409C-BE32-E72D297353CC}">
                <c16:uniqueId val="{00000001-83A6-4541-8FC2-2C9C89614236}"/>
              </c:ext>
            </c:extLst>
          </c:dPt>
          <c:dLbls>
            <c:spPr>
              <a:noFill/>
              <a:ln>
                <a:noFill/>
              </a:ln>
              <a:effectLst/>
            </c:spPr>
            <c:showLegendKey val="0"/>
            <c:showVal val="0"/>
            <c:showCatName val="1"/>
            <c:showSerName val="0"/>
            <c:showPercent val="0"/>
            <c:showBubbleSize val="0"/>
            <c:showLeaderLines val="1"/>
            <c:extLst>
              <c:ext xmlns:c15="http://schemas.microsoft.com/office/drawing/2012/chart" uri="{CE6537A1-D6FC-4f65-9D91-7224C49458BB}"/>
            </c:extLst>
          </c:dLbls>
          <c:cat>
            <c:strRef>
              <c:f>Sheet1!$A$2:$A$27</c:f>
              <c:strCache>
                <c:ptCount val="26"/>
                <c:pt idx="0">
                  <c:v>blaZ</c:v>
                </c:pt>
                <c:pt idx="1">
                  <c:v>aac(6')-aph(2''</c:v>
                </c:pt>
                <c:pt idx="2">
                  <c:v>ant(6)-Ia</c:v>
                </c:pt>
                <c:pt idx="3">
                  <c:v>aph(3')-III, </c:v>
                </c:pt>
                <c:pt idx="4">
                  <c:v>dfrG</c:v>
                </c:pt>
                <c:pt idx="5">
                  <c:v>erm(B</c:v>
                </c:pt>
                <c:pt idx="6">
                  <c:v>erm(C)</c:v>
                </c:pt>
                <c:pt idx="7">
                  <c:v>lsa(A)-like</c:v>
                </c:pt>
                <c:pt idx="8">
                  <c:v>tet(K)</c:v>
                </c:pt>
                <c:pt idx="9">
                  <c:v>tet(M)</c:v>
                </c:pt>
                <c:pt idx="10">
                  <c:v>erm(A)</c:v>
                </c:pt>
                <c:pt idx="11">
                  <c:v>mecA-like</c:v>
                </c:pt>
                <c:pt idx="12">
                  <c:v>spc-like</c:v>
                </c:pt>
                <c:pt idx="13">
                  <c:v>,dfrA23</c:v>
                </c:pt>
                <c:pt idx="14">
                  <c:v>strA</c:v>
                </c:pt>
                <c:pt idx="15">
                  <c:v>strB</c:v>
                </c:pt>
                <c:pt idx="16">
                  <c:v>sul1</c:v>
                </c:pt>
                <c:pt idx="17">
                  <c:v>sul2</c:v>
                </c:pt>
                <c:pt idx="18">
                  <c:v>tet(31)-like</c:v>
                </c:pt>
                <c:pt idx="19">
                  <c:v>tet(G)</c:v>
                </c:pt>
                <c:pt idx="20">
                  <c:v>fosA</c:v>
                </c:pt>
                <c:pt idx="21">
                  <c:v>,lnu(A)-like</c:v>
                </c:pt>
                <c:pt idx="22">
                  <c:v>msr(A)-like</c:v>
                </c:pt>
                <c:pt idx="23">
                  <c:v>mph(C</c:v>
                </c:pt>
                <c:pt idx="24">
                  <c:v>,aadB-like</c:v>
                </c:pt>
                <c:pt idx="25">
                  <c:v>blaCARB-2,</c:v>
                </c:pt>
              </c:strCache>
            </c:strRef>
          </c:cat>
          <c:val>
            <c:numRef>
              <c:f>Sheet1!$B$2:$B$27</c:f>
              <c:numCache>
                <c:formatCode>General</c:formatCode>
                <c:ptCount val="26"/>
                <c:pt idx="0">
                  <c:v>26</c:v>
                </c:pt>
                <c:pt idx="1">
                  <c:v>14</c:v>
                </c:pt>
                <c:pt idx="2">
                  <c:v>3</c:v>
                </c:pt>
                <c:pt idx="3">
                  <c:v>3</c:v>
                </c:pt>
                <c:pt idx="4">
                  <c:v>17</c:v>
                </c:pt>
                <c:pt idx="5">
                  <c:v>1</c:v>
                </c:pt>
                <c:pt idx="6">
                  <c:v>14</c:v>
                </c:pt>
                <c:pt idx="7">
                  <c:v>1</c:v>
                </c:pt>
                <c:pt idx="8">
                  <c:v>11</c:v>
                </c:pt>
                <c:pt idx="9">
                  <c:v>4</c:v>
                </c:pt>
                <c:pt idx="10">
                  <c:v>2</c:v>
                </c:pt>
                <c:pt idx="11">
                  <c:v>13</c:v>
                </c:pt>
                <c:pt idx="12">
                  <c:v>2</c:v>
                </c:pt>
                <c:pt idx="13">
                  <c:v>1</c:v>
                </c:pt>
                <c:pt idx="14">
                  <c:v>1</c:v>
                </c:pt>
                <c:pt idx="15">
                  <c:v>1</c:v>
                </c:pt>
                <c:pt idx="16">
                  <c:v>1</c:v>
                </c:pt>
                <c:pt idx="17">
                  <c:v>1</c:v>
                </c:pt>
                <c:pt idx="18">
                  <c:v>1</c:v>
                </c:pt>
                <c:pt idx="19">
                  <c:v>1</c:v>
                </c:pt>
                <c:pt idx="20">
                  <c:v>1</c:v>
                </c:pt>
                <c:pt idx="21">
                  <c:v>1</c:v>
                </c:pt>
                <c:pt idx="22">
                  <c:v>1</c:v>
                </c:pt>
                <c:pt idx="23">
                  <c:v>1</c:v>
                </c:pt>
                <c:pt idx="24">
                  <c:v>1</c:v>
                </c:pt>
                <c:pt idx="25">
                  <c:v>1</c:v>
                </c:pt>
              </c:numCache>
            </c:numRef>
          </c:val>
          <c:extLst>
            <c:ext xmlns:c16="http://schemas.microsoft.com/office/drawing/2014/chart" uri="{C3380CC4-5D6E-409C-BE32-E72D297353CC}">
              <c16:uniqueId val="{00000002-83A6-4541-8FC2-2C9C89614236}"/>
            </c:ext>
          </c:extLst>
        </c:ser>
        <c:dLbls>
          <c:showLegendKey val="0"/>
          <c:showVal val="0"/>
          <c:showCatName val="1"/>
          <c:showSerName val="0"/>
          <c:showPercent val="0"/>
          <c:showBubbleSize val="0"/>
          <c:showLeaderLines val="1"/>
        </c:dLbls>
        <c:firstSliceAng val="0"/>
      </c:pieChart>
    </c:plotArea>
    <c:plotVisOnly val="1"/>
    <c:dispBlanksAs val="gap"/>
    <c:showDLblsOverMax val="0"/>
  </c:chart>
  <c:spPr>
    <a:noFill/>
    <a:ln w="9525" cap="flat" cmpd="sng" algn="ctr">
      <a:noFill/>
      <a:prstDash val="solid"/>
    </a:ln>
    <a:effectLst>
      <a:outerShdw blurRad="40000" dist="20000" dir="5400000" rotWithShape="0">
        <a:srgbClr val="000000">
          <a:alpha val="38000"/>
        </a:srgbClr>
      </a:outerShdw>
    </a:effectLst>
  </c:spPr>
  <c:txPr>
    <a:bodyPr/>
    <a:lstStyle/>
    <a:p>
      <a:pPr>
        <a:defRPr>
          <a:ln>
            <a:noFill/>
          </a:ln>
          <a:solidFill>
            <a:schemeClr val="dk1"/>
          </a:solidFill>
          <a:latin typeface="+mn-lt"/>
          <a:ea typeface="+mn-ea"/>
          <a:cs typeface="+mn-cs"/>
        </a:defRPr>
      </a:pPr>
      <a:endParaRPr lang="en-TZ"/>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B00019-D8B2-B548-B3A5-4897D15723A6}" type="datetimeFigureOut">
              <a:rPr lang="en-TZ" smtClean="0"/>
              <a:t>17/03/2024</a:t>
            </a:fld>
            <a:endParaRPr lang="en-T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T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79874-F552-1C43-9790-61AECE34E1A8}" type="slidenum">
              <a:rPr lang="en-TZ" smtClean="0"/>
              <a:t>‹#›</a:t>
            </a:fld>
            <a:endParaRPr lang="en-TZ"/>
          </a:p>
        </p:txBody>
      </p:sp>
    </p:spTree>
    <p:extLst>
      <p:ext uri="{BB962C8B-B14F-4D97-AF65-F5344CB8AC3E}">
        <p14:creationId xmlns:p14="http://schemas.microsoft.com/office/powerpoint/2010/main" val="153822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57EC5E-9A52-8A45-8268-F288226F6089}" type="slidenum">
              <a:rPr lang="en-US" smtClean="0"/>
              <a:t>6</a:t>
            </a:fld>
            <a:endParaRPr lang="en-US"/>
          </a:p>
        </p:txBody>
      </p:sp>
    </p:spTree>
    <p:extLst>
      <p:ext uri="{BB962C8B-B14F-4D97-AF65-F5344CB8AC3E}">
        <p14:creationId xmlns:p14="http://schemas.microsoft.com/office/powerpoint/2010/main" val="1636617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0D0D0D"/>
                </a:solidFill>
                <a:effectLst/>
                <a:latin typeface="Times New Roman" panose="02020603050405020304" pitchFamily="18" charset="0"/>
                <a:cs typeface="Times New Roman" panose="02020603050405020304" pitchFamily="18" charset="0"/>
              </a:rPr>
              <a:t>Developed by Frederick Sanger in the late 1970s.</a:t>
            </a:r>
          </a:p>
          <a:p>
            <a:pPr algn="l">
              <a:buFont typeface="Arial" panose="020B0604020202020204" pitchFamily="34" charset="0"/>
              <a:buChar char="•"/>
            </a:pPr>
            <a:r>
              <a:rPr lang="en-GB" b="0" i="0" dirty="0">
                <a:solidFill>
                  <a:srgbClr val="0D0D0D"/>
                </a:solidFill>
                <a:effectLst/>
                <a:latin typeface="Times New Roman" panose="02020603050405020304" pitchFamily="18" charset="0"/>
                <a:cs typeface="Times New Roman" panose="02020603050405020304" pitchFamily="18" charset="0"/>
              </a:rPr>
              <a:t>Revolutionized molecular biology and enabled the Human Genome Project.</a:t>
            </a:r>
          </a:p>
          <a:p>
            <a:pPr algn="l">
              <a:buFont typeface="Arial" panose="020B0604020202020204" pitchFamily="34" charset="0"/>
              <a:buChar char="•"/>
            </a:pPr>
            <a:r>
              <a:rPr lang="en-GB" b="0" i="0" dirty="0">
                <a:solidFill>
                  <a:srgbClr val="0D0D0D"/>
                </a:solidFill>
                <a:effectLst/>
                <a:latin typeface="Times New Roman" panose="02020603050405020304" pitchFamily="18" charset="0"/>
                <a:cs typeface="Times New Roman" panose="02020603050405020304" pitchFamily="18" charset="0"/>
              </a:rPr>
              <a:t>Sequences DNA fragments individually, often limited to several hundred base pairs per read.</a:t>
            </a:r>
          </a:p>
          <a:p>
            <a:pPr algn="l">
              <a:buFont typeface="Arial" panose="020B0604020202020204" pitchFamily="34" charset="0"/>
              <a:buChar char="•"/>
            </a:pPr>
            <a:r>
              <a:rPr lang="en-GB" b="0" i="0" dirty="0">
                <a:solidFill>
                  <a:srgbClr val="0D0D0D"/>
                </a:solidFill>
                <a:effectLst/>
                <a:latin typeface="Times New Roman" panose="02020603050405020304" pitchFamily="18" charset="0"/>
                <a:cs typeface="Times New Roman" panose="02020603050405020304" pitchFamily="18" charset="0"/>
              </a:rPr>
              <a:t>Still used for certain applications, especially in smaller-scale projects and validation studies</a:t>
            </a:r>
          </a:p>
          <a:p>
            <a:endParaRPr lang="en-TZ" dirty="0"/>
          </a:p>
        </p:txBody>
      </p:sp>
      <p:sp>
        <p:nvSpPr>
          <p:cNvPr id="4" name="Slide Number Placeholder 3"/>
          <p:cNvSpPr>
            <a:spLocks noGrp="1"/>
          </p:cNvSpPr>
          <p:nvPr>
            <p:ph type="sldNum" sz="quarter" idx="5"/>
          </p:nvPr>
        </p:nvSpPr>
        <p:spPr/>
        <p:txBody>
          <a:bodyPr/>
          <a:lstStyle/>
          <a:p>
            <a:fld id="{DDB79874-F552-1C43-9790-61AECE34E1A8}" type="slidenum">
              <a:rPr lang="en-TZ" smtClean="0"/>
              <a:t>7</a:t>
            </a:fld>
            <a:endParaRPr lang="en-TZ"/>
          </a:p>
        </p:txBody>
      </p:sp>
    </p:spTree>
    <p:extLst>
      <p:ext uri="{BB962C8B-B14F-4D97-AF65-F5344CB8AC3E}">
        <p14:creationId xmlns:p14="http://schemas.microsoft.com/office/powerpoint/2010/main" val="3447703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Z" dirty="0"/>
          </a:p>
        </p:txBody>
      </p:sp>
      <p:sp>
        <p:nvSpPr>
          <p:cNvPr id="4" name="Slide Number Placeholder 3"/>
          <p:cNvSpPr>
            <a:spLocks noGrp="1"/>
          </p:cNvSpPr>
          <p:nvPr>
            <p:ph type="sldNum" sz="quarter" idx="5"/>
          </p:nvPr>
        </p:nvSpPr>
        <p:spPr/>
        <p:txBody>
          <a:bodyPr/>
          <a:lstStyle/>
          <a:p>
            <a:fld id="{DDB79874-F552-1C43-9790-61AECE34E1A8}" type="slidenum">
              <a:rPr lang="en-TZ" smtClean="0"/>
              <a:t>14</a:t>
            </a:fld>
            <a:endParaRPr lang="en-TZ"/>
          </a:p>
        </p:txBody>
      </p:sp>
    </p:spTree>
    <p:extLst>
      <p:ext uri="{BB962C8B-B14F-4D97-AF65-F5344CB8AC3E}">
        <p14:creationId xmlns:p14="http://schemas.microsoft.com/office/powerpoint/2010/main" val="60445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454 Life Sciences markets a parallelized version of </a:t>
            </a:r>
            <a:r>
              <a:rPr lang="en-US" dirty="0" err="1"/>
              <a:t>pyrosequencing</a:t>
            </a:r>
            <a:r>
              <a:rPr lang="en-US" dirty="0"/>
              <a:t>.</a:t>
            </a:r>
          </a:p>
          <a:p>
            <a:r>
              <a:rPr lang="en-US" dirty="0"/>
              <a:t>The first version of their machine reduced sequencing costs 6-fold compared to automated Sanger sequencing.</a:t>
            </a:r>
          </a:p>
        </p:txBody>
      </p:sp>
      <p:sp>
        <p:nvSpPr>
          <p:cNvPr id="4" name="Slide Number Placeholder 3"/>
          <p:cNvSpPr>
            <a:spLocks noGrp="1"/>
          </p:cNvSpPr>
          <p:nvPr>
            <p:ph type="sldNum" sz="quarter" idx="10"/>
          </p:nvPr>
        </p:nvSpPr>
        <p:spPr/>
        <p:txBody>
          <a:bodyPr/>
          <a:lstStyle/>
          <a:p>
            <a:pPr>
              <a:defRPr/>
            </a:pPr>
            <a:fld id="{0E8E5C78-E1F6-2746-AB78-65F717CB0935}" type="slidenum">
              <a:rPr lang="da-DK" smtClean="0"/>
              <a:pPr>
                <a:defRPr/>
              </a:pPr>
              <a:t>15</a:t>
            </a:fld>
            <a:endParaRPr lang="da-DK"/>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(10/2/13 09:07) -----</a:t>
            </a:r>
          </a:p>
          <a:p>
            <a:r>
              <a:rPr lang="en-US" dirty="0"/>
              <a:t>1. A library of fragment targets is created...</a:t>
            </a:r>
          </a:p>
          <a:p>
            <a:r>
              <a:rPr lang="en-US" dirty="0"/>
              <a:t>2. Adapters containing universal priming sites are ligated to the target ends.</a:t>
            </a:r>
          </a:p>
          <a:p>
            <a:r>
              <a:rPr lang="en-US" dirty="0"/>
              <a:t>3. </a:t>
            </a:r>
            <a:r>
              <a:rPr lang="en-US" dirty="0" err="1"/>
              <a:t>Thise</a:t>
            </a:r>
            <a:r>
              <a:rPr lang="en-US" dirty="0"/>
              <a:t> adapters consist of a amplification primer, to amplify the fragments, a sequence primer which is used to sequence the fragments and if your are </a:t>
            </a:r>
            <a:r>
              <a:rPr lang="en-US" dirty="0" err="1"/>
              <a:t>sequecing</a:t>
            </a:r>
            <a:r>
              <a:rPr lang="en-US" dirty="0"/>
              <a:t> more than one isolate/sample the adapter will also contain a barcode which is </a:t>
            </a:r>
            <a:r>
              <a:rPr lang="en-US" dirty="0" err="1"/>
              <a:t>specifik</a:t>
            </a:r>
            <a:r>
              <a:rPr lang="en-US" dirty="0"/>
              <a:t> for each sample.</a:t>
            </a:r>
          </a:p>
          <a:p>
            <a:r>
              <a:rPr lang="en-US" dirty="0"/>
              <a:t>4. Finally the fragments are amplified and sequenced by one of the NGS </a:t>
            </a:r>
            <a:r>
              <a:rPr lang="en-US" dirty="0" err="1"/>
              <a:t>mashines</a:t>
            </a:r>
            <a:r>
              <a:rPr lang="en-US" dirty="0"/>
              <a:t>…</a:t>
            </a:r>
          </a:p>
        </p:txBody>
      </p:sp>
      <p:sp>
        <p:nvSpPr>
          <p:cNvPr id="4" name="Slide Number Placeholder 3"/>
          <p:cNvSpPr>
            <a:spLocks noGrp="1"/>
          </p:cNvSpPr>
          <p:nvPr>
            <p:ph type="sldNum" sz="quarter" idx="10"/>
          </p:nvPr>
        </p:nvSpPr>
        <p:spPr/>
        <p:txBody>
          <a:bodyPr/>
          <a:lstStyle/>
          <a:p>
            <a:pPr>
              <a:defRPr/>
            </a:pPr>
            <a:fld id="{0E8E5C78-E1F6-2746-AB78-65F717CB0935}" type="slidenum">
              <a:rPr lang="da-DK"/>
              <a:pPr>
                <a:defRPr/>
              </a:pPr>
              <a:t>16</a:t>
            </a:fld>
            <a:endParaRPr lang="da-DK"/>
          </a:p>
        </p:txBody>
      </p:sp>
    </p:spTree>
    <p:extLst>
      <p:ext uri="{BB962C8B-B14F-4D97-AF65-F5344CB8AC3E}">
        <p14:creationId xmlns:p14="http://schemas.microsoft.com/office/powerpoint/2010/main" val="692708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Illumina:</a:t>
            </a:r>
          </a:p>
          <a:p>
            <a:r>
              <a:rPr lang="en-US" dirty="0"/>
              <a:t>The most widely used next-generation sequencer on the market</a:t>
            </a:r>
            <a:r>
              <a:rPr lang="en-US" baseline="0" dirty="0"/>
              <a:t> and have three </a:t>
            </a:r>
            <a:endParaRPr lang="en-US" dirty="0"/>
          </a:p>
          <a:p>
            <a:r>
              <a:rPr lang="en-US" dirty="0"/>
              <a:t>To determine the sequence, four types of reversible terminator bases are added and non-incorporated nucleotides are washed away. A camera takes images of the fluorescently labeled</a:t>
            </a:r>
            <a:r>
              <a:rPr lang="en-US" u="none" dirty="0">
                <a:solidFill>
                  <a:srgbClr val="000000"/>
                </a:solidFill>
              </a:rPr>
              <a:t> </a:t>
            </a:r>
            <a:r>
              <a:rPr lang="en-US" dirty="0"/>
              <a:t>nucleotides, then the dye</a:t>
            </a:r>
            <a:r>
              <a:rPr lang="en-US" baseline="0" dirty="0"/>
              <a:t> </a:t>
            </a:r>
            <a:r>
              <a:rPr lang="en-US" dirty="0"/>
              <a:t>is chemically removed from the DNA, allowing for the next cycle to begin. </a:t>
            </a:r>
          </a:p>
          <a:p>
            <a:endParaRPr lang="en-US" dirty="0"/>
          </a:p>
          <a:p>
            <a:r>
              <a:rPr lang="en-US" dirty="0"/>
              <a:t>Advantages: Good</a:t>
            </a:r>
            <a:r>
              <a:rPr lang="en-US" baseline="0" dirty="0"/>
              <a:t> accuracy and high throughput</a:t>
            </a:r>
          </a:p>
          <a:p>
            <a:r>
              <a:rPr lang="en-US" baseline="0" dirty="0"/>
              <a:t>Disadvantages: Short reads, long run time, </a:t>
            </a:r>
          </a:p>
          <a:p>
            <a:endParaRPr lang="en-US" dirty="0"/>
          </a:p>
        </p:txBody>
      </p:sp>
      <p:sp>
        <p:nvSpPr>
          <p:cNvPr id="4" name="Slide Number Placeholder 3"/>
          <p:cNvSpPr>
            <a:spLocks noGrp="1"/>
          </p:cNvSpPr>
          <p:nvPr>
            <p:ph type="sldNum" sz="quarter" idx="10"/>
          </p:nvPr>
        </p:nvSpPr>
        <p:spPr/>
        <p:txBody>
          <a:bodyPr/>
          <a:lstStyle/>
          <a:p>
            <a:pPr>
              <a:defRPr/>
            </a:pPr>
            <a:fld id="{0E8E5C78-E1F6-2746-AB78-65F717CB0935}" type="slidenum">
              <a:rPr lang="da-DK"/>
              <a:pPr>
                <a:defRPr/>
              </a:pPr>
              <a:t>17</a:t>
            </a:fld>
            <a:endParaRPr lang="da-DK"/>
          </a:p>
        </p:txBody>
      </p:sp>
    </p:spTree>
    <p:extLst>
      <p:ext uri="{BB962C8B-B14F-4D97-AF65-F5344CB8AC3E}">
        <p14:creationId xmlns:p14="http://schemas.microsoft.com/office/powerpoint/2010/main" val="3059239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molecule</a:t>
            </a:r>
          </a:p>
          <a:p>
            <a:r>
              <a:rPr lang="en-US" dirty="0"/>
              <a:t>Long</a:t>
            </a:r>
            <a:r>
              <a:rPr lang="en-US" baseline="0" dirty="0"/>
              <a:t> read</a:t>
            </a:r>
          </a:p>
          <a:p>
            <a:r>
              <a:rPr lang="en-US" baseline="0" dirty="0"/>
              <a:t>Publicly available through select community starting April 2014</a:t>
            </a:r>
          </a:p>
          <a:p>
            <a:endParaRPr lang="en-US" dirty="0"/>
          </a:p>
        </p:txBody>
      </p:sp>
      <p:sp>
        <p:nvSpPr>
          <p:cNvPr id="4" name="Slide Number Placeholder 3"/>
          <p:cNvSpPr>
            <a:spLocks noGrp="1"/>
          </p:cNvSpPr>
          <p:nvPr>
            <p:ph type="sldNum" sz="quarter" idx="10"/>
          </p:nvPr>
        </p:nvSpPr>
        <p:spPr/>
        <p:txBody>
          <a:bodyPr/>
          <a:lstStyle/>
          <a:p>
            <a:fld id="{C440DBBA-53EE-294A-8401-59244F6E3026}" type="slidenum">
              <a:rPr lang="en-US" smtClean="0"/>
              <a:t>19</a:t>
            </a:fld>
            <a:endParaRPr lang="en-US"/>
          </a:p>
        </p:txBody>
      </p:sp>
    </p:spTree>
    <p:extLst>
      <p:ext uri="{BB962C8B-B14F-4D97-AF65-F5344CB8AC3E}">
        <p14:creationId xmlns:p14="http://schemas.microsoft.com/office/powerpoint/2010/main" val="484236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38.2 % error</a:t>
            </a:r>
            <a:r>
              <a:rPr lang="en-US" baseline="0" dirty="0"/>
              <a:t> rate on the </a:t>
            </a:r>
            <a:r>
              <a:rPr lang="en-US" baseline="0" dirty="0" err="1"/>
              <a:t>MinION</a:t>
            </a:r>
            <a:endParaRPr lang="en-US" dirty="0"/>
          </a:p>
        </p:txBody>
      </p:sp>
      <p:sp>
        <p:nvSpPr>
          <p:cNvPr id="4" name="Slide Number Placeholder 3"/>
          <p:cNvSpPr>
            <a:spLocks noGrp="1"/>
          </p:cNvSpPr>
          <p:nvPr>
            <p:ph type="sldNum" sz="quarter" idx="10"/>
          </p:nvPr>
        </p:nvSpPr>
        <p:spPr/>
        <p:txBody>
          <a:bodyPr/>
          <a:lstStyle/>
          <a:p>
            <a:pPr>
              <a:defRPr/>
            </a:pPr>
            <a:fld id="{0E8E5C78-E1F6-2746-AB78-65F717CB0935}" type="slidenum">
              <a:rPr lang="da-DK"/>
              <a:pPr>
                <a:defRPr/>
              </a:pPr>
              <a:t>20</a:t>
            </a:fld>
            <a:endParaRPr lang="da-DK"/>
          </a:p>
        </p:txBody>
      </p:sp>
    </p:spTree>
    <p:extLst>
      <p:ext uri="{BB962C8B-B14F-4D97-AF65-F5344CB8AC3E}">
        <p14:creationId xmlns:p14="http://schemas.microsoft.com/office/powerpoint/2010/main" val="3900416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They all have their distinct characteristics. Depending on the application, one technology may be better than others. And it’s not uncommon to sequence DNA with two techniques, to combine the strengths of both!</a:t>
            </a:r>
          </a:p>
          <a:p>
            <a:endParaRPr lang="en-US" dirty="0"/>
          </a:p>
        </p:txBody>
      </p:sp>
      <p:sp>
        <p:nvSpPr>
          <p:cNvPr id="4" name="Slide Number Placeholder 3"/>
          <p:cNvSpPr>
            <a:spLocks noGrp="1"/>
          </p:cNvSpPr>
          <p:nvPr>
            <p:ph type="sldNum" sz="quarter" idx="10"/>
          </p:nvPr>
        </p:nvSpPr>
        <p:spPr/>
        <p:txBody>
          <a:bodyPr/>
          <a:lstStyle/>
          <a:p>
            <a:fld id="{C157EC5E-9A52-8A45-8268-F288226F6089}" type="slidenum">
              <a:rPr lang="en-US" smtClean="0"/>
              <a:t>28</a:t>
            </a:fld>
            <a:endParaRPr lang="en-US"/>
          </a:p>
        </p:txBody>
      </p:sp>
    </p:spTree>
    <p:extLst>
      <p:ext uri="{BB962C8B-B14F-4D97-AF65-F5344CB8AC3E}">
        <p14:creationId xmlns:p14="http://schemas.microsoft.com/office/powerpoint/2010/main" val="1465554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DF476-BD9F-D11E-4633-10B1A748E3B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TZ"/>
          </a:p>
        </p:txBody>
      </p:sp>
      <p:sp>
        <p:nvSpPr>
          <p:cNvPr id="3" name="Subtitle 2">
            <a:extLst>
              <a:ext uri="{FF2B5EF4-FFF2-40B4-BE49-F238E27FC236}">
                <a16:creationId xmlns:a16="http://schemas.microsoft.com/office/drawing/2014/main" id="{F37B69DB-653C-08EB-3901-E3365E3FD0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TZ"/>
          </a:p>
        </p:txBody>
      </p:sp>
      <p:sp>
        <p:nvSpPr>
          <p:cNvPr id="4" name="Date Placeholder 3">
            <a:extLst>
              <a:ext uri="{FF2B5EF4-FFF2-40B4-BE49-F238E27FC236}">
                <a16:creationId xmlns:a16="http://schemas.microsoft.com/office/drawing/2014/main" id="{27926C65-2DA7-8957-0694-59E31B3D7B0A}"/>
              </a:ext>
            </a:extLst>
          </p:cNvPr>
          <p:cNvSpPr>
            <a:spLocks noGrp="1"/>
          </p:cNvSpPr>
          <p:nvPr>
            <p:ph type="dt" sz="half" idx="10"/>
          </p:nvPr>
        </p:nvSpPr>
        <p:spPr/>
        <p:txBody>
          <a:bodyPr/>
          <a:lstStyle/>
          <a:p>
            <a:fld id="{5C479ED2-CCC8-104A-A1B8-AA77F701A181}" type="datetimeFigureOut">
              <a:rPr lang="en-TZ" smtClean="0"/>
              <a:t>17/03/2024</a:t>
            </a:fld>
            <a:endParaRPr lang="en-TZ"/>
          </a:p>
        </p:txBody>
      </p:sp>
      <p:sp>
        <p:nvSpPr>
          <p:cNvPr id="5" name="Footer Placeholder 4">
            <a:extLst>
              <a:ext uri="{FF2B5EF4-FFF2-40B4-BE49-F238E27FC236}">
                <a16:creationId xmlns:a16="http://schemas.microsoft.com/office/drawing/2014/main" id="{CFC4032A-131B-5E57-1E8E-4153A0CDD7B2}"/>
              </a:ext>
            </a:extLst>
          </p:cNvPr>
          <p:cNvSpPr>
            <a:spLocks noGrp="1"/>
          </p:cNvSpPr>
          <p:nvPr>
            <p:ph type="ftr" sz="quarter" idx="11"/>
          </p:nvPr>
        </p:nvSpPr>
        <p:spPr/>
        <p:txBody>
          <a:bodyPr/>
          <a:lstStyle/>
          <a:p>
            <a:endParaRPr lang="en-TZ"/>
          </a:p>
        </p:txBody>
      </p:sp>
      <p:sp>
        <p:nvSpPr>
          <p:cNvPr id="6" name="Slide Number Placeholder 5">
            <a:extLst>
              <a:ext uri="{FF2B5EF4-FFF2-40B4-BE49-F238E27FC236}">
                <a16:creationId xmlns:a16="http://schemas.microsoft.com/office/drawing/2014/main" id="{5E48A0E9-2133-26BD-5D1C-DC85B68A63AA}"/>
              </a:ext>
            </a:extLst>
          </p:cNvPr>
          <p:cNvSpPr>
            <a:spLocks noGrp="1"/>
          </p:cNvSpPr>
          <p:nvPr>
            <p:ph type="sldNum" sz="quarter" idx="12"/>
          </p:nvPr>
        </p:nvSpPr>
        <p:spPr/>
        <p:txBody>
          <a:bodyPr/>
          <a:lstStyle/>
          <a:p>
            <a:fld id="{C49DBFEE-ECD7-1644-8B62-809B665B57CB}" type="slidenum">
              <a:rPr lang="en-TZ" smtClean="0"/>
              <a:t>‹#›</a:t>
            </a:fld>
            <a:endParaRPr lang="en-TZ"/>
          </a:p>
        </p:txBody>
      </p:sp>
    </p:spTree>
    <p:extLst>
      <p:ext uri="{BB962C8B-B14F-4D97-AF65-F5344CB8AC3E}">
        <p14:creationId xmlns:p14="http://schemas.microsoft.com/office/powerpoint/2010/main" val="17335101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9A26B-7518-ED9D-6B01-87AF69F3C2D1}"/>
              </a:ext>
            </a:extLst>
          </p:cNvPr>
          <p:cNvSpPr>
            <a:spLocks noGrp="1"/>
          </p:cNvSpPr>
          <p:nvPr>
            <p:ph type="title"/>
          </p:nvPr>
        </p:nvSpPr>
        <p:spPr/>
        <p:txBody>
          <a:bodyPr/>
          <a:lstStyle/>
          <a:p>
            <a:r>
              <a:rPr lang="en-GB"/>
              <a:t>Click to edit Master title style</a:t>
            </a:r>
            <a:endParaRPr lang="en-TZ"/>
          </a:p>
        </p:txBody>
      </p:sp>
      <p:sp>
        <p:nvSpPr>
          <p:cNvPr id="3" name="Vertical Text Placeholder 2">
            <a:extLst>
              <a:ext uri="{FF2B5EF4-FFF2-40B4-BE49-F238E27FC236}">
                <a16:creationId xmlns:a16="http://schemas.microsoft.com/office/drawing/2014/main" id="{A2880264-B250-70E3-5370-C244D8AF8A8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TZ"/>
          </a:p>
        </p:txBody>
      </p:sp>
      <p:sp>
        <p:nvSpPr>
          <p:cNvPr id="4" name="Date Placeholder 3">
            <a:extLst>
              <a:ext uri="{FF2B5EF4-FFF2-40B4-BE49-F238E27FC236}">
                <a16:creationId xmlns:a16="http://schemas.microsoft.com/office/drawing/2014/main" id="{1E9D20C6-3EF6-D0BB-F11A-E512ACEF48AA}"/>
              </a:ext>
            </a:extLst>
          </p:cNvPr>
          <p:cNvSpPr>
            <a:spLocks noGrp="1"/>
          </p:cNvSpPr>
          <p:nvPr>
            <p:ph type="dt" sz="half" idx="10"/>
          </p:nvPr>
        </p:nvSpPr>
        <p:spPr/>
        <p:txBody>
          <a:bodyPr/>
          <a:lstStyle/>
          <a:p>
            <a:fld id="{5C479ED2-CCC8-104A-A1B8-AA77F701A181}" type="datetimeFigureOut">
              <a:rPr lang="en-TZ" smtClean="0"/>
              <a:t>17/03/2024</a:t>
            </a:fld>
            <a:endParaRPr lang="en-TZ"/>
          </a:p>
        </p:txBody>
      </p:sp>
      <p:sp>
        <p:nvSpPr>
          <p:cNvPr id="5" name="Footer Placeholder 4">
            <a:extLst>
              <a:ext uri="{FF2B5EF4-FFF2-40B4-BE49-F238E27FC236}">
                <a16:creationId xmlns:a16="http://schemas.microsoft.com/office/drawing/2014/main" id="{86C72354-E0CF-2291-9877-1F7A6146B3FF}"/>
              </a:ext>
            </a:extLst>
          </p:cNvPr>
          <p:cNvSpPr>
            <a:spLocks noGrp="1"/>
          </p:cNvSpPr>
          <p:nvPr>
            <p:ph type="ftr" sz="quarter" idx="11"/>
          </p:nvPr>
        </p:nvSpPr>
        <p:spPr/>
        <p:txBody>
          <a:bodyPr/>
          <a:lstStyle/>
          <a:p>
            <a:endParaRPr lang="en-TZ"/>
          </a:p>
        </p:txBody>
      </p:sp>
      <p:sp>
        <p:nvSpPr>
          <p:cNvPr id="6" name="Slide Number Placeholder 5">
            <a:extLst>
              <a:ext uri="{FF2B5EF4-FFF2-40B4-BE49-F238E27FC236}">
                <a16:creationId xmlns:a16="http://schemas.microsoft.com/office/drawing/2014/main" id="{6660DB47-E607-3BD1-8D4D-11B6E8082017}"/>
              </a:ext>
            </a:extLst>
          </p:cNvPr>
          <p:cNvSpPr>
            <a:spLocks noGrp="1"/>
          </p:cNvSpPr>
          <p:nvPr>
            <p:ph type="sldNum" sz="quarter" idx="12"/>
          </p:nvPr>
        </p:nvSpPr>
        <p:spPr/>
        <p:txBody>
          <a:bodyPr/>
          <a:lstStyle/>
          <a:p>
            <a:fld id="{C49DBFEE-ECD7-1644-8B62-809B665B57CB}" type="slidenum">
              <a:rPr lang="en-TZ" smtClean="0"/>
              <a:t>‹#›</a:t>
            </a:fld>
            <a:endParaRPr lang="en-TZ"/>
          </a:p>
        </p:txBody>
      </p:sp>
    </p:spTree>
    <p:extLst>
      <p:ext uri="{BB962C8B-B14F-4D97-AF65-F5344CB8AC3E}">
        <p14:creationId xmlns:p14="http://schemas.microsoft.com/office/powerpoint/2010/main" val="1538956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3AA567-4C6A-0B11-F624-D7E27AC896E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TZ"/>
          </a:p>
        </p:txBody>
      </p:sp>
      <p:sp>
        <p:nvSpPr>
          <p:cNvPr id="3" name="Vertical Text Placeholder 2">
            <a:extLst>
              <a:ext uri="{FF2B5EF4-FFF2-40B4-BE49-F238E27FC236}">
                <a16:creationId xmlns:a16="http://schemas.microsoft.com/office/drawing/2014/main" id="{A0EFEBDE-3313-9D21-FF40-DE76A333A84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TZ"/>
          </a:p>
        </p:txBody>
      </p:sp>
      <p:sp>
        <p:nvSpPr>
          <p:cNvPr id="4" name="Date Placeholder 3">
            <a:extLst>
              <a:ext uri="{FF2B5EF4-FFF2-40B4-BE49-F238E27FC236}">
                <a16:creationId xmlns:a16="http://schemas.microsoft.com/office/drawing/2014/main" id="{7042E170-7980-9E00-F101-832E69F9C805}"/>
              </a:ext>
            </a:extLst>
          </p:cNvPr>
          <p:cNvSpPr>
            <a:spLocks noGrp="1"/>
          </p:cNvSpPr>
          <p:nvPr>
            <p:ph type="dt" sz="half" idx="10"/>
          </p:nvPr>
        </p:nvSpPr>
        <p:spPr/>
        <p:txBody>
          <a:bodyPr/>
          <a:lstStyle/>
          <a:p>
            <a:fld id="{5C479ED2-CCC8-104A-A1B8-AA77F701A181}" type="datetimeFigureOut">
              <a:rPr lang="en-TZ" smtClean="0"/>
              <a:t>17/03/2024</a:t>
            </a:fld>
            <a:endParaRPr lang="en-TZ"/>
          </a:p>
        </p:txBody>
      </p:sp>
      <p:sp>
        <p:nvSpPr>
          <p:cNvPr id="5" name="Footer Placeholder 4">
            <a:extLst>
              <a:ext uri="{FF2B5EF4-FFF2-40B4-BE49-F238E27FC236}">
                <a16:creationId xmlns:a16="http://schemas.microsoft.com/office/drawing/2014/main" id="{0B85A8F1-B68F-06C8-F757-A9E7500E8D3F}"/>
              </a:ext>
            </a:extLst>
          </p:cNvPr>
          <p:cNvSpPr>
            <a:spLocks noGrp="1"/>
          </p:cNvSpPr>
          <p:nvPr>
            <p:ph type="ftr" sz="quarter" idx="11"/>
          </p:nvPr>
        </p:nvSpPr>
        <p:spPr/>
        <p:txBody>
          <a:bodyPr/>
          <a:lstStyle/>
          <a:p>
            <a:endParaRPr lang="en-TZ"/>
          </a:p>
        </p:txBody>
      </p:sp>
      <p:sp>
        <p:nvSpPr>
          <p:cNvPr id="6" name="Slide Number Placeholder 5">
            <a:extLst>
              <a:ext uri="{FF2B5EF4-FFF2-40B4-BE49-F238E27FC236}">
                <a16:creationId xmlns:a16="http://schemas.microsoft.com/office/drawing/2014/main" id="{0BF74A64-BAE7-504E-F0DA-C8660849325E}"/>
              </a:ext>
            </a:extLst>
          </p:cNvPr>
          <p:cNvSpPr>
            <a:spLocks noGrp="1"/>
          </p:cNvSpPr>
          <p:nvPr>
            <p:ph type="sldNum" sz="quarter" idx="12"/>
          </p:nvPr>
        </p:nvSpPr>
        <p:spPr/>
        <p:txBody>
          <a:bodyPr/>
          <a:lstStyle/>
          <a:p>
            <a:fld id="{C49DBFEE-ECD7-1644-8B62-809B665B57CB}" type="slidenum">
              <a:rPr lang="en-TZ" smtClean="0"/>
              <a:t>‹#›</a:t>
            </a:fld>
            <a:endParaRPr lang="en-TZ"/>
          </a:p>
        </p:txBody>
      </p:sp>
    </p:spTree>
    <p:extLst>
      <p:ext uri="{BB962C8B-B14F-4D97-AF65-F5344CB8AC3E}">
        <p14:creationId xmlns:p14="http://schemas.microsoft.com/office/powerpoint/2010/main" val="458756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A8744-2151-3773-09C1-5D40B61D5E3E}"/>
              </a:ext>
            </a:extLst>
          </p:cNvPr>
          <p:cNvSpPr>
            <a:spLocks noGrp="1"/>
          </p:cNvSpPr>
          <p:nvPr>
            <p:ph type="title"/>
          </p:nvPr>
        </p:nvSpPr>
        <p:spPr/>
        <p:txBody>
          <a:bodyPr/>
          <a:lstStyle/>
          <a:p>
            <a:r>
              <a:rPr lang="en-GB"/>
              <a:t>Click to edit Master title style</a:t>
            </a:r>
            <a:endParaRPr lang="en-TZ"/>
          </a:p>
        </p:txBody>
      </p:sp>
      <p:sp>
        <p:nvSpPr>
          <p:cNvPr id="3" name="Content Placeholder 2">
            <a:extLst>
              <a:ext uri="{FF2B5EF4-FFF2-40B4-BE49-F238E27FC236}">
                <a16:creationId xmlns:a16="http://schemas.microsoft.com/office/drawing/2014/main" id="{BFBFF63C-5739-519E-A07D-E93139EBA09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TZ"/>
          </a:p>
        </p:txBody>
      </p:sp>
      <p:sp>
        <p:nvSpPr>
          <p:cNvPr id="4" name="Date Placeholder 3">
            <a:extLst>
              <a:ext uri="{FF2B5EF4-FFF2-40B4-BE49-F238E27FC236}">
                <a16:creationId xmlns:a16="http://schemas.microsoft.com/office/drawing/2014/main" id="{099B0BA7-5F0D-5FB3-4452-F1F26266CF8E}"/>
              </a:ext>
            </a:extLst>
          </p:cNvPr>
          <p:cNvSpPr>
            <a:spLocks noGrp="1"/>
          </p:cNvSpPr>
          <p:nvPr>
            <p:ph type="dt" sz="half" idx="10"/>
          </p:nvPr>
        </p:nvSpPr>
        <p:spPr/>
        <p:txBody>
          <a:bodyPr/>
          <a:lstStyle/>
          <a:p>
            <a:fld id="{5C479ED2-CCC8-104A-A1B8-AA77F701A181}" type="datetimeFigureOut">
              <a:rPr lang="en-TZ" smtClean="0"/>
              <a:t>17/03/2024</a:t>
            </a:fld>
            <a:endParaRPr lang="en-TZ"/>
          </a:p>
        </p:txBody>
      </p:sp>
      <p:sp>
        <p:nvSpPr>
          <p:cNvPr id="5" name="Footer Placeholder 4">
            <a:extLst>
              <a:ext uri="{FF2B5EF4-FFF2-40B4-BE49-F238E27FC236}">
                <a16:creationId xmlns:a16="http://schemas.microsoft.com/office/drawing/2014/main" id="{08CFE543-6E5C-2003-A40F-73FFAB3E2D37}"/>
              </a:ext>
            </a:extLst>
          </p:cNvPr>
          <p:cNvSpPr>
            <a:spLocks noGrp="1"/>
          </p:cNvSpPr>
          <p:nvPr>
            <p:ph type="ftr" sz="quarter" idx="11"/>
          </p:nvPr>
        </p:nvSpPr>
        <p:spPr/>
        <p:txBody>
          <a:bodyPr/>
          <a:lstStyle/>
          <a:p>
            <a:endParaRPr lang="en-TZ"/>
          </a:p>
        </p:txBody>
      </p:sp>
      <p:sp>
        <p:nvSpPr>
          <p:cNvPr id="6" name="Slide Number Placeholder 5">
            <a:extLst>
              <a:ext uri="{FF2B5EF4-FFF2-40B4-BE49-F238E27FC236}">
                <a16:creationId xmlns:a16="http://schemas.microsoft.com/office/drawing/2014/main" id="{DF00C916-9AB1-806E-C6EC-4DA49C04A73F}"/>
              </a:ext>
            </a:extLst>
          </p:cNvPr>
          <p:cNvSpPr>
            <a:spLocks noGrp="1"/>
          </p:cNvSpPr>
          <p:nvPr>
            <p:ph type="sldNum" sz="quarter" idx="12"/>
          </p:nvPr>
        </p:nvSpPr>
        <p:spPr/>
        <p:txBody>
          <a:bodyPr/>
          <a:lstStyle/>
          <a:p>
            <a:fld id="{C49DBFEE-ECD7-1644-8B62-809B665B57CB}" type="slidenum">
              <a:rPr lang="en-TZ" smtClean="0"/>
              <a:t>‹#›</a:t>
            </a:fld>
            <a:endParaRPr lang="en-TZ"/>
          </a:p>
        </p:txBody>
      </p:sp>
    </p:spTree>
    <p:extLst>
      <p:ext uri="{BB962C8B-B14F-4D97-AF65-F5344CB8AC3E}">
        <p14:creationId xmlns:p14="http://schemas.microsoft.com/office/powerpoint/2010/main" val="4167984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E0949-0422-9235-146A-6482AB43706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TZ"/>
          </a:p>
        </p:txBody>
      </p:sp>
      <p:sp>
        <p:nvSpPr>
          <p:cNvPr id="3" name="Text Placeholder 2">
            <a:extLst>
              <a:ext uri="{FF2B5EF4-FFF2-40B4-BE49-F238E27FC236}">
                <a16:creationId xmlns:a16="http://schemas.microsoft.com/office/drawing/2014/main" id="{15BB73BC-DB2F-DF5F-186A-C531C5107F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B395DA9-BAA7-106D-F643-C08F2B5F0D74}"/>
              </a:ext>
            </a:extLst>
          </p:cNvPr>
          <p:cNvSpPr>
            <a:spLocks noGrp="1"/>
          </p:cNvSpPr>
          <p:nvPr>
            <p:ph type="dt" sz="half" idx="10"/>
          </p:nvPr>
        </p:nvSpPr>
        <p:spPr/>
        <p:txBody>
          <a:bodyPr/>
          <a:lstStyle/>
          <a:p>
            <a:fld id="{5C479ED2-CCC8-104A-A1B8-AA77F701A181}" type="datetimeFigureOut">
              <a:rPr lang="en-TZ" smtClean="0"/>
              <a:t>17/03/2024</a:t>
            </a:fld>
            <a:endParaRPr lang="en-TZ"/>
          </a:p>
        </p:txBody>
      </p:sp>
      <p:sp>
        <p:nvSpPr>
          <p:cNvPr id="5" name="Footer Placeholder 4">
            <a:extLst>
              <a:ext uri="{FF2B5EF4-FFF2-40B4-BE49-F238E27FC236}">
                <a16:creationId xmlns:a16="http://schemas.microsoft.com/office/drawing/2014/main" id="{CD595ACA-D9E3-1EBA-1BA4-D7BFA2602E77}"/>
              </a:ext>
            </a:extLst>
          </p:cNvPr>
          <p:cNvSpPr>
            <a:spLocks noGrp="1"/>
          </p:cNvSpPr>
          <p:nvPr>
            <p:ph type="ftr" sz="quarter" idx="11"/>
          </p:nvPr>
        </p:nvSpPr>
        <p:spPr/>
        <p:txBody>
          <a:bodyPr/>
          <a:lstStyle/>
          <a:p>
            <a:endParaRPr lang="en-TZ"/>
          </a:p>
        </p:txBody>
      </p:sp>
      <p:sp>
        <p:nvSpPr>
          <p:cNvPr id="6" name="Slide Number Placeholder 5">
            <a:extLst>
              <a:ext uri="{FF2B5EF4-FFF2-40B4-BE49-F238E27FC236}">
                <a16:creationId xmlns:a16="http://schemas.microsoft.com/office/drawing/2014/main" id="{60E18A94-2E0C-2BAB-792C-A6641BFDCC6B}"/>
              </a:ext>
            </a:extLst>
          </p:cNvPr>
          <p:cNvSpPr>
            <a:spLocks noGrp="1"/>
          </p:cNvSpPr>
          <p:nvPr>
            <p:ph type="sldNum" sz="quarter" idx="12"/>
          </p:nvPr>
        </p:nvSpPr>
        <p:spPr/>
        <p:txBody>
          <a:bodyPr/>
          <a:lstStyle/>
          <a:p>
            <a:fld id="{C49DBFEE-ECD7-1644-8B62-809B665B57CB}" type="slidenum">
              <a:rPr lang="en-TZ" smtClean="0"/>
              <a:t>‹#›</a:t>
            </a:fld>
            <a:endParaRPr lang="en-TZ"/>
          </a:p>
        </p:txBody>
      </p:sp>
    </p:spTree>
    <p:extLst>
      <p:ext uri="{BB962C8B-B14F-4D97-AF65-F5344CB8AC3E}">
        <p14:creationId xmlns:p14="http://schemas.microsoft.com/office/powerpoint/2010/main" val="2298189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1E049-F8E4-ECA8-2577-ED098BB39902}"/>
              </a:ext>
            </a:extLst>
          </p:cNvPr>
          <p:cNvSpPr>
            <a:spLocks noGrp="1"/>
          </p:cNvSpPr>
          <p:nvPr>
            <p:ph type="title"/>
          </p:nvPr>
        </p:nvSpPr>
        <p:spPr/>
        <p:txBody>
          <a:bodyPr/>
          <a:lstStyle/>
          <a:p>
            <a:r>
              <a:rPr lang="en-GB"/>
              <a:t>Click to edit Master title style</a:t>
            </a:r>
            <a:endParaRPr lang="en-TZ"/>
          </a:p>
        </p:txBody>
      </p:sp>
      <p:sp>
        <p:nvSpPr>
          <p:cNvPr id="3" name="Content Placeholder 2">
            <a:extLst>
              <a:ext uri="{FF2B5EF4-FFF2-40B4-BE49-F238E27FC236}">
                <a16:creationId xmlns:a16="http://schemas.microsoft.com/office/drawing/2014/main" id="{7774946E-F725-39B9-7C4E-28DB93E5893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TZ"/>
          </a:p>
        </p:txBody>
      </p:sp>
      <p:sp>
        <p:nvSpPr>
          <p:cNvPr id="4" name="Content Placeholder 3">
            <a:extLst>
              <a:ext uri="{FF2B5EF4-FFF2-40B4-BE49-F238E27FC236}">
                <a16:creationId xmlns:a16="http://schemas.microsoft.com/office/drawing/2014/main" id="{377DEB98-5952-4963-32A9-FD6EFAAFB9D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TZ"/>
          </a:p>
        </p:txBody>
      </p:sp>
      <p:sp>
        <p:nvSpPr>
          <p:cNvPr id="5" name="Date Placeholder 4">
            <a:extLst>
              <a:ext uri="{FF2B5EF4-FFF2-40B4-BE49-F238E27FC236}">
                <a16:creationId xmlns:a16="http://schemas.microsoft.com/office/drawing/2014/main" id="{C332F369-29DE-D9E5-3DB0-CDFBC968F6C0}"/>
              </a:ext>
            </a:extLst>
          </p:cNvPr>
          <p:cNvSpPr>
            <a:spLocks noGrp="1"/>
          </p:cNvSpPr>
          <p:nvPr>
            <p:ph type="dt" sz="half" idx="10"/>
          </p:nvPr>
        </p:nvSpPr>
        <p:spPr/>
        <p:txBody>
          <a:bodyPr/>
          <a:lstStyle/>
          <a:p>
            <a:fld id="{5C479ED2-CCC8-104A-A1B8-AA77F701A181}" type="datetimeFigureOut">
              <a:rPr lang="en-TZ" smtClean="0"/>
              <a:t>17/03/2024</a:t>
            </a:fld>
            <a:endParaRPr lang="en-TZ"/>
          </a:p>
        </p:txBody>
      </p:sp>
      <p:sp>
        <p:nvSpPr>
          <p:cNvPr id="6" name="Footer Placeholder 5">
            <a:extLst>
              <a:ext uri="{FF2B5EF4-FFF2-40B4-BE49-F238E27FC236}">
                <a16:creationId xmlns:a16="http://schemas.microsoft.com/office/drawing/2014/main" id="{C26A89E0-F887-6588-3066-CA67C40DA97F}"/>
              </a:ext>
            </a:extLst>
          </p:cNvPr>
          <p:cNvSpPr>
            <a:spLocks noGrp="1"/>
          </p:cNvSpPr>
          <p:nvPr>
            <p:ph type="ftr" sz="quarter" idx="11"/>
          </p:nvPr>
        </p:nvSpPr>
        <p:spPr/>
        <p:txBody>
          <a:bodyPr/>
          <a:lstStyle/>
          <a:p>
            <a:endParaRPr lang="en-TZ"/>
          </a:p>
        </p:txBody>
      </p:sp>
      <p:sp>
        <p:nvSpPr>
          <p:cNvPr id="7" name="Slide Number Placeholder 6">
            <a:extLst>
              <a:ext uri="{FF2B5EF4-FFF2-40B4-BE49-F238E27FC236}">
                <a16:creationId xmlns:a16="http://schemas.microsoft.com/office/drawing/2014/main" id="{C310E8C7-DFEE-12F3-A25A-B8682E59A0B4}"/>
              </a:ext>
            </a:extLst>
          </p:cNvPr>
          <p:cNvSpPr>
            <a:spLocks noGrp="1"/>
          </p:cNvSpPr>
          <p:nvPr>
            <p:ph type="sldNum" sz="quarter" idx="12"/>
          </p:nvPr>
        </p:nvSpPr>
        <p:spPr/>
        <p:txBody>
          <a:bodyPr/>
          <a:lstStyle/>
          <a:p>
            <a:fld id="{C49DBFEE-ECD7-1644-8B62-809B665B57CB}" type="slidenum">
              <a:rPr lang="en-TZ" smtClean="0"/>
              <a:t>‹#›</a:t>
            </a:fld>
            <a:endParaRPr lang="en-TZ"/>
          </a:p>
        </p:txBody>
      </p:sp>
    </p:spTree>
    <p:extLst>
      <p:ext uri="{BB962C8B-B14F-4D97-AF65-F5344CB8AC3E}">
        <p14:creationId xmlns:p14="http://schemas.microsoft.com/office/powerpoint/2010/main" val="1208472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790C5-F659-A795-54CA-8744D72A00F6}"/>
              </a:ext>
            </a:extLst>
          </p:cNvPr>
          <p:cNvSpPr>
            <a:spLocks noGrp="1"/>
          </p:cNvSpPr>
          <p:nvPr>
            <p:ph type="title"/>
          </p:nvPr>
        </p:nvSpPr>
        <p:spPr>
          <a:xfrm>
            <a:off x="839788" y="365125"/>
            <a:ext cx="10515600" cy="1325563"/>
          </a:xfrm>
        </p:spPr>
        <p:txBody>
          <a:bodyPr/>
          <a:lstStyle/>
          <a:p>
            <a:r>
              <a:rPr lang="en-GB"/>
              <a:t>Click to edit Master title style</a:t>
            </a:r>
            <a:endParaRPr lang="en-TZ"/>
          </a:p>
        </p:txBody>
      </p:sp>
      <p:sp>
        <p:nvSpPr>
          <p:cNvPr id="3" name="Text Placeholder 2">
            <a:extLst>
              <a:ext uri="{FF2B5EF4-FFF2-40B4-BE49-F238E27FC236}">
                <a16:creationId xmlns:a16="http://schemas.microsoft.com/office/drawing/2014/main" id="{FEE3FFA8-D5CA-09DB-0BD9-FD12D7D197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D22BB88-47F8-647B-6DD5-66868C0C103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TZ"/>
          </a:p>
        </p:txBody>
      </p:sp>
      <p:sp>
        <p:nvSpPr>
          <p:cNvPr id="5" name="Text Placeholder 4">
            <a:extLst>
              <a:ext uri="{FF2B5EF4-FFF2-40B4-BE49-F238E27FC236}">
                <a16:creationId xmlns:a16="http://schemas.microsoft.com/office/drawing/2014/main" id="{580C16BD-4A01-0BCC-B775-D2CA551D50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B6B5C91-8DFE-195F-5095-222A3EF40E1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TZ"/>
          </a:p>
        </p:txBody>
      </p:sp>
      <p:sp>
        <p:nvSpPr>
          <p:cNvPr id="7" name="Date Placeholder 6">
            <a:extLst>
              <a:ext uri="{FF2B5EF4-FFF2-40B4-BE49-F238E27FC236}">
                <a16:creationId xmlns:a16="http://schemas.microsoft.com/office/drawing/2014/main" id="{3956649F-D953-D57F-DF79-82C7F854CBAD}"/>
              </a:ext>
            </a:extLst>
          </p:cNvPr>
          <p:cNvSpPr>
            <a:spLocks noGrp="1"/>
          </p:cNvSpPr>
          <p:nvPr>
            <p:ph type="dt" sz="half" idx="10"/>
          </p:nvPr>
        </p:nvSpPr>
        <p:spPr/>
        <p:txBody>
          <a:bodyPr/>
          <a:lstStyle/>
          <a:p>
            <a:fld id="{5C479ED2-CCC8-104A-A1B8-AA77F701A181}" type="datetimeFigureOut">
              <a:rPr lang="en-TZ" smtClean="0"/>
              <a:t>17/03/2024</a:t>
            </a:fld>
            <a:endParaRPr lang="en-TZ"/>
          </a:p>
        </p:txBody>
      </p:sp>
      <p:sp>
        <p:nvSpPr>
          <p:cNvPr id="8" name="Footer Placeholder 7">
            <a:extLst>
              <a:ext uri="{FF2B5EF4-FFF2-40B4-BE49-F238E27FC236}">
                <a16:creationId xmlns:a16="http://schemas.microsoft.com/office/drawing/2014/main" id="{E15A85B7-9867-142C-4DD4-EFE457C916EF}"/>
              </a:ext>
            </a:extLst>
          </p:cNvPr>
          <p:cNvSpPr>
            <a:spLocks noGrp="1"/>
          </p:cNvSpPr>
          <p:nvPr>
            <p:ph type="ftr" sz="quarter" idx="11"/>
          </p:nvPr>
        </p:nvSpPr>
        <p:spPr/>
        <p:txBody>
          <a:bodyPr/>
          <a:lstStyle/>
          <a:p>
            <a:endParaRPr lang="en-TZ"/>
          </a:p>
        </p:txBody>
      </p:sp>
      <p:sp>
        <p:nvSpPr>
          <p:cNvPr id="9" name="Slide Number Placeholder 8">
            <a:extLst>
              <a:ext uri="{FF2B5EF4-FFF2-40B4-BE49-F238E27FC236}">
                <a16:creationId xmlns:a16="http://schemas.microsoft.com/office/drawing/2014/main" id="{412F9231-8D18-69F6-584B-9AAF9888AE6B}"/>
              </a:ext>
            </a:extLst>
          </p:cNvPr>
          <p:cNvSpPr>
            <a:spLocks noGrp="1"/>
          </p:cNvSpPr>
          <p:nvPr>
            <p:ph type="sldNum" sz="quarter" idx="12"/>
          </p:nvPr>
        </p:nvSpPr>
        <p:spPr/>
        <p:txBody>
          <a:bodyPr/>
          <a:lstStyle/>
          <a:p>
            <a:fld id="{C49DBFEE-ECD7-1644-8B62-809B665B57CB}" type="slidenum">
              <a:rPr lang="en-TZ" smtClean="0"/>
              <a:t>‹#›</a:t>
            </a:fld>
            <a:endParaRPr lang="en-TZ"/>
          </a:p>
        </p:txBody>
      </p:sp>
    </p:spTree>
    <p:extLst>
      <p:ext uri="{BB962C8B-B14F-4D97-AF65-F5344CB8AC3E}">
        <p14:creationId xmlns:p14="http://schemas.microsoft.com/office/powerpoint/2010/main" val="4241806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E2525-9454-309E-3452-5F6A324159BD}"/>
              </a:ext>
            </a:extLst>
          </p:cNvPr>
          <p:cNvSpPr>
            <a:spLocks noGrp="1"/>
          </p:cNvSpPr>
          <p:nvPr>
            <p:ph type="title"/>
          </p:nvPr>
        </p:nvSpPr>
        <p:spPr/>
        <p:txBody>
          <a:bodyPr/>
          <a:lstStyle/>
          <a:p>
            <a:r>
              <a:rPr lang="en-GB"/>
              <a:t>Click to edit Master title style</a:t>
            </a:r>
            <a:endParaRPr lang="en-TZ"/>
          </a:p>
        </p:txBody>
      </p:sp>
      <p:sp>
        <p:nvSpPr>
          <p:cNvPr id="3" name="Date Placeholder 2">
            <a:extLst>
              <a:ext uri="{FF2B5EF4-FFF2-40B4-BE49-F238E27FC236}">
                <a16:creationId xmlns:a16="http://schemas.microsoft.com/office/drawing/2014/main" id="{2DCD616B-53F0-B0EB-D7E9-82337302D99F}"/>
              </a:ext>
            </a:extLst>
          </p:cNvPr>
          <p:cNvSpPr>
            <a:spLocks noGrp="1"/>
          </p:cNvSpPr>
          <p:nvPr>
            <p:ph type="dt" sz="half" idx="10"/>
          </p:nvPr>
        </p:nvSpPr>
        <p:spPr/>
        <p:txBody>
          <a:bodyPr/>
          <a:lstStyle/>
          <a:p>
            <a:fld id="{5C479ED2-CCC8-104A-A1B8-AA77F701A181}" type="datetimeFigureOut">
              <a:rPr lang="en-TZ" smtClean="0"/>
              <a:t>17/03/2024</a:t>
            </a:fld>
            <a:endParaRPr lang="en-TZ"/>
          </a:p>
        </p:txBody>
      </p:sp>
      <p:sp>
        <p:nvSpPr>
          <p:cNvPr id="4" name="Footer Placeholder 3">
            <a:extLst>
              <a:ext uri="{FF2B5EF4-FFF2-40B4-BE49-F238E27FC236}">
                <a16:creationId xmlns:a16="http://schemas.microsoft.com/office/drawing/2014/main" id="{253E08D5-E140-346E-2076-95A7E140CBC5}"/>
              </a:ext>
            </a:extLst>
          </p:cNvPr>
          <p:cNvSpPr>
            <a:spLocks noGrp="1"/>
          </p:cNvSpPr>
          <p:nvPr>
            <p:ph type="ftr" sz="quarter" idx="11"/>
          </p:nvPr>
        </p:nvSpPr>
        <p:spPr/>
        <p:txBody>
          <a:bodyPr/>
          <a:lstStyle/>
          <a:p>
            <a:endParaRPr lang="en-TZ"/>
          </a:p>
        </p:txBody>
      </p:sp>
      <p:sp>
        <p:nvSpPr>
          <p:cNvPr id="5" name="Slide Number Placeholder 4">
            <a:extLst>
              <a:ext uri="{FF2B5EF4-FFF2-40B4-BE49-F238E27FC236}">
                <a16:creationId xmlns:a16="http://schemas.microsoft.com/office/drawing/2014/main" id="{AED7CD3D-3286-F4D7-A989-CF9E65CB899F}"/>
              </a:ext>
            </a:extLst>
          </p:cNvPr>
          <p:cNvSpPr>
            <a:spLocks noGrp="1"/>
          </p:cNvSpPr>
          <p:nvPr>
            <p:ph type="sldNum" sz="quarter" idx="12"/>
          </p:nvPr>
        </p:nvSpPr>
        <p:spPr/>
        <p:txBody>
          <a:bodyPr/>
          <a:lstStyle/>
          <a:p>
            <a:fld id="{C49DBFEE-ECD7-1644-8B62-809B665B57CB}" type="slidenum">
              <a:rPr lang="en-TZ" smtClean="0"/>
              <a:t>‹#›</a:t>
            </a:fld>
            <a:endParaRPr lang="en-TZ"/>
          </a:p>
        </p:txBody>
      </p:sp>
    </p:spTree>
    <p:extLst>
      <p:ext uri="{BB962C8B-B14F-4D97-AF65-F5344CB8AC3E}">
        <p14:creationId xmlns:p14="http://schemas.microsoft.com/office/powerpoint/2010/main" val="28402238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5DF6DF-A69F-FBBB-0C5D-C3617CFC281C}"/>
              </a:ext>
            </a:extLst>
          </p:cNvPr>
          <p:cNvSpPr>
            <a:spLocks noGrp="1"/>
          </p:cNvSpPr>
          <p:nvPr>
            <p:ph type="dt" sz="half" idx="10"/>
          </p:nvPr>
        </p:nvSpPr>
        <p:spPr/>
        <p:txBody>
          <a:bodyPr/>
          <a:lstStyle/>
          <a:p>
            <a:fld id="{5C479ED2-CCC8-104A-A1B8-AA77F701A181}" type="datetimeFigureOut">
              <a:rPr lang="en-TZ" smtClean="0"/>
              <a:t>17/03/2024</a:t>
            </a:fld>
            <a:endParaRPr lang="en-TZ"/>
          </a:p>
        </p:txBody>
      </p:sp>
      <p:sp>
        <p:nvSpPr>
          <p:cNvPr id="3" name="Footer Placeholder 2">
            <a:extLst>
              <a:ext uri="{FF2B5EF4-FFF2-40B4-BE49-F238E27FC236}">
                <a16:creationId xmlns:a16="http://schemas.microsoft.com/office/drawing/2014/main" id="{B594AFBD-41D1-FA8E-0BFB-250EB1BC641C}"/>
              </a:ext>
            </a:extLst>
          </p:cNvPr>
          <p:cNvSpPr>
            <a:spLocks noGrp="1"/>
          </p:cNvSpPr>
          <p:nvPr>
            <p:ph type="ftr" sz="quarter" idx="11"/>
          </p:nvPr>
        </p:nvSpPr>
        <p:spPr/>
        <p:txBody>
          <a:bodyPr/>
          <a:lstStyle/>
          <a:p>
            <a:endParaRPr lang="en-TZ"/>
          </a:p>
        </p:txBody>
      </p:sp>
      <p:sp>
        <p:nvSpPr>
          <p:cNvPr id="4" name="Slide Number Placeholder 3">
            <a:extLst>
              <a:ext uri="{FF2B5EF4-FFF2-40B4-BE49-F238E27FC236}">
                <a16:creationId xmlns:a16="http://schemas.microsoft.com/office/drawing/2014/main" id="{C1613DDB-0A24-6A27-055A-2FD0026C90AD}"/>
              </a:ext>
            </a:extLst>
          </p:cNvPr>
          <p:cNvSpPr>
            <a:spLocks noGrp="1"/>
          </p:cNvSpPr>
          <p:nvPr>
            <p:ph type="sldNum" sz="quarter" idx="12"/>
          </p:nvPr>
        </p:nvSpPr>
        <p:spPr/>
        <p:txBody>
          <a:bodyPr/>
          <a:lstStyle/>
          <a:p>
            <a:fld id="{C49DBFEE-ECD7-1644-8B62-809B665B57CB}" type="slidenum">
              <a:rPr lang="en-TZ" smtClean="0"/>
              <a:t>‹#›</a:t>
            </a:fld>
            <a:endParaRPr lang="en-TZ"/>
          </a:p>
        </p:txBody>
      </p:sp>
    </p:spTree>
    <p:extLst>
      <p:ext uri="{BB962C8B-B14F-4D97-AF65-F5344CB8AC3E}">
        <p14:creationId xmlns:p14="http://schemas.microsoft.com/office/powerpoint/2010/main" val="2578194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BCAB2-B9F1-BA93-6ECE-F85F2233F88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TZ"/>
          </a:p>
        </p:txBody>
      </p:sp>
      <p:sp>
        <p:nvSpPr>
          <p:cNvPr id="3" name="Content Placeholder 2">
            <a:extLst>
              <a:ext uri="{FF2B5EF4-FFF2-40B4-BE49-F238E27FC236}">
                <a16:creationId xmlns:a16="http://schemas.microsoft.com/office/drawing/2014/main" id="{3F980FD3-B840-63B7-DBF9-2BA29C3741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TZ"/>
          </a:p>
        </p:txBody>
      </p:sp>
      <p:sp>
        <p:nvSpPr>
          <p:cNvPr id="4" name="Text Placeholder 3">
            <a:extLst>
              <a:ext uri="{FF2B5EF4-FFF2-40B4-BE49-F238E27FC236}">
                <a16:creationId xmlns:a16="http://schemas.microsoft.com/office/drawing/2014/main" id="{BBFEF76C-AE58-1F74-DE6B-7DD7100D48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6694FF9-CF82-8CE8-68ED-14C1CB8F03D2}"/>
              </a:ext>
            </a:extLst>
          </p:cNvPr>
          <p:cNvSpPr>
            <a:spLocks noGrp="1"/>
          </p:cNvSpPr>
          <p:nvPr>
            <p:ph type="dt" sz="half" idx="10"/>
          </p:nvPr>
        </p:nvSpPr>
        <p:spPr/>
        <p:txBody>
          <a:bodyPr/>
          <a:lstStyle/>
          <a:p>
            <a:fld id="{5C479ED2-CCC8-104A-A1B8-AA77F701A181}" type="datetimeFigureOut">
              <a:rPr lang="en-TZ" smtClean="0"/>
              <a:t>17/03/2024</a:t>
            </a:fld>
            <a:endParaRPr lang="en-TZ"/>
          </a:p>
        </p:txBody>
      </p:sp>
      <p:sp>
        <p:nvSpPr>
          <p:cNvPr id="6" name="Footer Placeholder 5">
            <a:extLst>
              <a:ext uri="{FF2B5EF4-FFF2-40B4-BE49-F238E27FC236}">
                <a16:creationId xmlns:a16="http://schemas.microsoft.com/office/drawing/2014/main" id="{B51EBDBE-9EBB-E242-AFC3-279433E61D66}"/>
              </a:ext>
            </a:extLst>
          </p:cNvPr>
          <p:cNvSpPr>
            <a:spLocks noGrp="1"/>
          </p:cNvSpPr>
          <p:nvPr>
            <p:ph type="ftr" sz="quarter" idx="11"/>
          </p:nvPr>
        </p:nvSpPr>
        <p:spPr/>
        <p:txBody>
          <a:bodyPr/>
          <a:lstStyle/>
          <a:p>
            <a:endParaRPr lang="en-TZ"/>
          </a:p>
        </p:txBody>
      </p:sp>
      <p:sp>
        <p:nvSpPr>
          <p:cNvPr id="7" name="Slide Number Placeholder 6">
            <a:extLst>
              <a:ext uri="{FF2B5EF4-FFF2-40B4-BE49-F238E27FC236}">
                <a16:creationId xmlns:a16="http://schemas.microsoft.com/office/drawing/2014/main" id="{A1047A6A-4BED-3ACD-807A-0B5037F0CAFF}"/>
              </a:ext>
            </a:extLst>
          </p:cNvPr>
          <p:cNvSpPr>
            <a:spLocks noGrp="1"/>
          </p:cNvSpPr>
          <p:nvPr>
            <p:ph type="sldNum" sz="quarter" idx="12"/>
          </p:nvPr>
        </p:nvSpPr>
        <p:spPr/>
        <p:txBody>
          <a:bodyPr/>
          <a:lstStyle/>
          <a:p>
            <a:fld id="{C49DBFEE-ECD7-1644-8B62-809B665B57CB}" type="slidenum">
              <a:rPr lang="en-TZ" smtClean="0"/>
              <a:t>‹#›</a:t>
            </a:fld>
            <a:endParaRPr lang="en-TZ"/>
          </a:p>
        </p:txBody>
      </p:sp>
    </p:spTree>
    <p:extLst>
      <p:ext uri="{BB962C8B-B14F-4D97-AF65-F5344CB8AC3E}">
        <p14:creationId xmlns:p14="http://schemas.microsoft.com/office/powerpoint/2010/main" val="1421399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F868E-4436-0F39-E9E2-EC612C29BE2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TZ"/>
          </a:p>
        </p:txBody>
      </p:sp>
      <p:sp>
        <p:nvSpPr>
          <p:cNvPr id="3" name="Picture Placeholder 2">
            <a:extLst>
              <a:ext uri="{FF2B5EF4-FFF2-40B4-BE49-F238E27FC236}">
                <a16:creationId xmlns:a16="http://schemas.microsoft.com/office/drawing/2014/main" id="{FC1D5624-72E2-BD4E-8ABD-9489511A8D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Z"/>
          </a:p>
        </p:txBody>
      </p:sp>
      <p:sp>
        <p:nvSpPr>
          <p:cNvPr id="4" name="Text Placeholder 3">
            <a:extLst>
              <a:ext uri="{FF2B5EF4-FFF2-40B4-BE49-F238E27FC236}">
                <a16:creationId xmlns:a16="http://schemas.microsoft.com/office/drawing/2014/main" id="{DCFA9E54-0B2A-8718-511D-02986ABEE1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3A39548-1A44-E8FE-EEF6-0661260A7D53}"/>
              </a:ext>
            </a:extLst>
          </p:cNvPr>
          <p:cNvSpPr>
            <a:spLocks noGrp="1"/>
          </p:cNvSpPr>
          <p:nvPr>
            <p:ph type="dt" sz="half" idx="10"/>
          </p:nvPr>
        </p:nvSpPr>
        <p:spPr/>
        <p:txBody>
          <a:bodyPr/>
          <a:lstStyle/>
          <a:p>
            <a:fld id="{5C479ED2-CCC8-104A-A1B8-AA77F701A181}" type="datetimeFigureOut">
              <a:rPr lang="en-TZ" smtClean="0"/>
              <a:t>17/03/2024</a:t>
            </a:fld>
            <a:endParaRPr lang="en-TZ"/>
          </a:p>
        </p:txBody>
      </p:sp>
      <p:sp>
        <p:nvSpPr>
          <p:cNvPr id="6" name="Footer Placeholder 5">
            <a:extLst>
              <a:ext uri="{FF2B5EF4-FFF2-40B4-BE49-F238E27FC236}">
                <a16:creationId xmlns:a16="http://schemas.microsoft.com/office/drawing/2014/main" id="{B4647E78-5F29-0CB5-0A68-8C56DFCB508D}"/>
              </a:ext>
            </a:extLst>
          </p:cNvPr>
          <p:cNvSpPr>
            <a:spLocks noGrp="1"/>
          </p:cNvSpPr>
          <p:nvPr>
            <p:ph type="ftr" sz="quarter" idx="11"/>
          </p:nvPr>
        </p:nvSpPr>
        <p:spPr/>
        <p:txBody>
          <a:bodyPr/>
          <a:lstStyle/>
          <a:p>
            <a:endParaRPr lang="en-TZ"/>
          </a:p>
        </p:txBody>
      </p:sp>
      <p:sp>
        <p:nvSpPr>
          <p:cNvPr id="7" name="Slide Number Placeholder 6">
            <a:extLst>
              <a:ext uri="{FF2B5EF4-FFF2-40B4-BE49-F238E27FC236}">
                <a16:creationId xmlns:a16="http://schemas.microsoft.com/office/drawing/2014/main" id="{1219E167-FF77-E197-D4ED-4DBC5EF7F654}"/>
              </a:ext>
            </a:extLst>
          </p:cNvPr>
          <p:cNvSpPr>
            <a:spLocks noGrp="1"/>
          </p:cNvSpPr>
          <p:nvPr>
            <p:ph type="sldNum" sz="quarter" idx="12"/>
          </p:nvPr>
        </p:nvSpPr>
        <p:spPr/>
        <p:txBody>
          <a:bodyPr/>
          <a:lstStyle/>
          <a:p>
            <a:fld id="{C49DBFEE-ECD7-1644-8B62-809B665B57CB}" type="slidenum">
              <a:rPr lang="en-TZ" smtClean="0"/>
              <a:t>‹#›</a:t>
            </a:fld>
            <a:endParaRPr lang="en-TZ"/>
          </a:p>
        </p:txBody>
      </p:sp>
    </p:spTree>
    <p:extLst>
      <p:ext uri="{BB962C8B-B14F-4D97-AF65-F5344CB8AC3E}">
        <p14:creationId xmlns:p14="http://schemas.microsoft.com/office/powerpoint/2010/main" val="3407049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FC3776-9C78-0075-AF14-EADA43D734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TZ"/>
          </a:p>
        </p:txBody>
      </p:sp>
      <p:sp>
        <p:nvSpPr>
          <p:cNvPr id="3" name="Text Placeholder 2">
            <a:extLst>
              <a:ext uri="{FF2B5EF4-FFF2-40B4-BE49-F238E27FC236}">
                <a16:creationId xmlns:a16="http://schemas.microsoft.com/office/drawing/2014/main" id="{6EF97AD8-B80D-9056-DF05-D2A4445892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TZ"/>
          </a:p>
        </p:txBody>
      </p:sp>
      <p:sp>
        <p:nvSpPr>
          <p:cNvPr id="4" name="Date Placeholder 3">
            <a:extLst>
              <a:ext uri="{FF2B5EF4-FFF2-40B4-BE49-F238E27FC236}">
                <a16:creationId xmlns:a16="http://schemas.microsoft.com/office/drawing/2014/main" id="{6C2B58FC-5C20-F524-4094-EBC049AE22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479ED2-CCC8-104A-A1B8-AA77F701A181}" type="datetimeFigureOut">
              <a:rPr lang="en-TZ" smtClean="0"/>
              <a:t>17/03/2024</a:t>
            </a:fld>
            <a:endParaRPr lang="en-TZ"/>
          </a:p>
        </p:txBody>
      </p:sp>
      <p:sp>
        <p:nvSpPr>
          <p:cNvPr id="5" name="Footer Placeholder 4">
            <a:extLst>
              <a:ext uri="{FF2B5EF4-FFF2-40B4-BE49-F238E27FC236}">
                <a16:creationId xmlns:a16="http://schemas.microsoft.com/office/drawing/2014/main" id="{B66CC813-4978-715F-DAB0-33DA7095BE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TZ"/>
          </a:p>
        </p:txBody>
      </p:sp>
      <p:sp>
        <p:nvSpPr>
          <p:cNvPr id="6" name="Slide Number Placeholder 5">
            <a:extLst>
              <a:ext uri="{FF2B5EF4-FFF2-40B4-BE49-F238E27FC236}">
                <a16:creationId xmlns:a16="http://schemas.microsoft.com/office/drawing/2014/main" id="{06511626-3AC5-1AC4-2BC1-7AA16B8A2D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9DBFEE-ECD7-1644-8B62-809B665B57CB}" type="slidenum">
              <a:rPr lang="en-TZ" smtClean="0"/>
              <a:t>‹#›</a:t>
            </a:fld>
            <a:endParaRPr lang="en-TZ"/>
          </a:p>
        </p:txBody>
      </p:sp>
    </p:spTree>
    <p:extLst>
      <p:ext uri="{BB962C8B-B14F-4D97-AF65-F5344CB8AC3E}">
        <p14:creationId xmlns:p14="http://schemas.microsoft.com/office/powerpoint/2010/main" val="22095194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png"/><Relationship Id="rId7"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 Id="rId9"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18.xml.rels><?xml version="1.0" encoding="UTF-8" standalone="yes"?>
<Relationships xmlns="http://schemas.openxmlformats.org/package/2006/relationships"><Relationship Id="rId2" Type="http://schemas.openxmlformats.org/officeDocument/2006/relationships/hyperlink" Target="https://www.youtube.com/watch?v=fCd6B5HRaZ8"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courses.lumenlearning.com/suny-microbiology/chapter/structure-and-function-of-dna/"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package" Target="../embeddings/Microsoft_Word_Document.docx"/><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commons.wikimedia.org/wiki/File:Mt._Kilimanjaro_12.2006.JPG" TargetMode="External"/><Relationship Id="rId2" Type="http://schemas.openxmlformats.org/officeDocument/2006/relationships/image" Target="../media/image33.JPG"/><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image" Target="../media/image34.jp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frontiersin.org/articles/10.3389/fbioe.2020.01032/full" TargetMode="External"/><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hyperlink" Target="https://courses.lumenlearning.com/microbiology/chapter/visualizing-and-characterizing-dna-rna-and-protein/" TargetMode="External"/><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C94A2-5970-5643-B6A9-858A63AA38F9}"/>
              </a:ext>
            </a:extLst>
          </p:cNvPr>
          <p:cNvSpPr>
            <a:spLocks noGrp="1"/>
          </p:cNvSpPr>
          <p:nvPr>
            <p:ph type="ctrTitle"/>
          </p:nvPr>
        </p:nvSpPr>
        <p:spPr/>
        <p:txBody>
          <a:bodyPr/>
          <a:lstStyle/>
          <a:p>
            <a:r>
              <a:rPr lang="en-TZ" dirty="0">
                <a:latin typeface="Times New Roman" panose="02020603050405020304" pitchFamily="18" charset="0"/>
                <a:cs typeface="Times New Roman" panose="02020603050405020304" pitchFamily="18" charset="0"/>
              </a:rPr>
              <a:t>The History of DNA Sequencing </a:t>
            </a:r>
          </a:p>
        </p:txBody>
      </p:sp>
      <p:sp>
        <p:nvSpPr>
          <p:cNvPr id="3" name="Subtitle 2">
            <a:extLst>
              <a:ext uri="{FF2B5EF4-FFF2-40B4-BE49-F238E27FC236}">
                <a16:creationId xmlns:a16="http://schemas.microsoft.com/office/drawing/2014/main" id="{70594AAD-2925-1270-4264-2597E1FC9A6C}"/>
              </a:ext>
            </a:extLst>
          </p:cNvPr>
          <p:cNvSpPr>
            <a:spLocks noGrp="1"/>
          </p:cNvSpPr>
          <p:nvPr>
            <p:ph type="subTitle" idx="1"/>
          </p:nvPr>
        </p:nvSpPr>
        <p:spPr>
          <a:xfrm>
            <a:off x="1524000" y="3509963"/>
            <a:ext cx="9144000" cy="1747837"/>
          </a:xfrm>
          <a:ln w="28575"/>
        </p:spPr>
        <p:style>
          <a:lnRef idx="2">
            <a:schemeClr val="accent2"/>
          </a:lnRef>
          <a:fillRef idx="1">
            <a:schemeClr val="lt1"/>
          </a:fillRef>
          <a:effectRef idx="0">
            <a:schemeClr val="accent2"/>
          </a:effectRef>
          <a:fontRef idx="minor">
            <a:schemeClr val="dk1"/>
          </a:fontRef>
        </p:style>
        <p:txBody>
          <a:bodyPr>
            <a:normAutofit fontScale="77500" lnSpcReduction="20000"/>
          </a:bodyPr>
          <a:lstStyle/>
          <a:p>
            <a:endParaRPr lang="en-TZ" dirty="0">
              <a:latin typeface="Times New Roman" panose="02020603050405020304" pitchFamily="18" charset="0"/>
              <a:cs typeface="Times New Roman" panose="02020603050405020304" pitchFamily="18" charset="0"/>
            </a:endParaRPr>
          </a:p>
          <a:p>
            <a:r>
              <a:rPr lang="en-TZ" sz="3000" dirty="0">
                <a:latin typeface="Times New Roman" panose="02020603050405020304" pitchFamily="18" charset="0"/>
                <a:cs typeface="Times New Roman" panose="02020603050405020304" pitchFamily="18" charset="0"/>
              </a:rPr>
              <a:t>Sequencing and Bioinf</a:t>
            </a:r>
            <a:r>
              <a:rPr lang="en-GB" sz="3000" dirty="0">
                <a:latin typeface="Times New Roman" panose="02020603050405020304" pitchFamily="18" charset="0"/>
                <a:cs typeface="Times New Roman" panose="02020603050405020304" pitchFamily="18" charset="0"/>
              </a:rPr>
              <a:t>or</a:t>
            </a:r>
            <a:r>
              <a:rPr lang="en-TZ" sz="3000" dirty="0">
                <a:latin typeface="Times New Roman" panose="02020603050405020304" pitchFamily="18" charset="0"/>
                <a:cs typeface="Times New Roman" panose="02020603050405020304" pitchFamily="18" charset="0"/>
              </a:rPr>
              <a:t>matics Training </a:t>
            </a:r>
          </a:p>
          <a:p>
            <a:r>
              <a:rPr lang="en-TZ" sz="3000" dirty="0">
                <a:latin typeface="Times New Roman" panose="02020603050405020304" pitchFamily="18" charset="0"/>
                <a:cs typeface="Times New Roman" panose="02020603050405020304" pitchFamily="18" charset="0"/>
              </a:rPr>
              <a:t>KEMRI-HQ, N</a:t>
            </a:r>
            <a:r>
              <a:rPr lang="en-GB" sz="3000" dirty="0">
                <a:latin typeface="Times New Roman" panose="02020603050405020304" pitchFamily="18" charset="0"/>
                <a:cs typeface="Times New Roman" panose="02020603050405020304" pitchFamily="18" charset="0"/>
              </a:rPr>
              <a:t>a</a:t>
            </a:r>
            <a:r>
              <a:rPr lang="en-TZ" sz="3000" dirty="0">
                <a:latin typeface="Times New Roman" panose="02020603050405020304" pitchFamily="18" charset="0"/>
                <a:cs typeface="Times New Roman" panose="02020603050405020304" pitchFamily="18" charset="0"/>
              </a:rPr>
              <a:t>irobi </a:t>
            </a:r>
          </a:p>
          <a:p>
            <a:r>
              <a:rPr lang="en-TZ" dirty="0">
                <a:latin typeface="Times New Roman" panose="02020603050405020304" pitchFamily="18" charset="0"/>
                <a:cs typeface="Times New Roman" panose="02020603050405020304" pitchFamily="18" charset="0"/>
              </a:rPr>
              <a:t>Happiness K</a:t>
            </a:r>
            <a:r>
              <a:rPr lang="en-GB" dirty="0">
                <a:latin typeface="Times New Roman" panose="02020603050405020304" pitchFamily="18" charset="0"/>
                <a:cs typeface="Times New Roman" panose="02020603050405020304" pitchFamily="18" charset="0"/>
              </a:rPr>
              <a:t>u</a:t>
            </a:r>
            <a:r>
              <a:rPr lang="en-TZ" dirty="0">
                <a:latin typeface="Times New Roman" panose="02020603050405020304" pitchFamily="18" charset="0"/>
                <a:cs typeface="Times New Roman" panose="02020603050405020304" pitchFamily="18" charset="0"/>
              </a:rPr>
              <a:t>mburu,PhD. </a:t>
            </a:r>
          </a:p>
          <a:p>
            <a:r>
              <a:rPr lang="en-TZ" dirty="0">
                <a:latin typeface="Times New Roman" panose="02020603050405020304" pitchFamily="18" charset="0"/>
                <a:cs typeface="Times New Roman" panose="02020603050405020304" pitchFamily="18" charset="0"/>
              </a:rPr>
              <a:t>March, 2024</a:t>
            </a:r>
          </a:p>
        </p:txBody>
      </p:sp>
    </p:spTree>
    <p:extLst>
      <p:ext uri="{BB962C8B-B14F-4D97-AF65-F5344CB8AC3E}">
        <p14:creationId xmlns:p14="http://schemas.microsoft.com/office/powerpoint/2010/main" val="110225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B5F01-6ED1-47B0-C2EE-17E97D6B66F6}"/>
              </a:ext>
            </a:extLst>
          </p:cNvPr>
          <p:cNvSpPr>
            <a:spLocks noGrp="1"/>
          </p:cNvSpPr>
          <p:nvPr>
            <p:ph type="title"/>
          </p:nvPr>
        </p:nvSpPr>
        <p:spPr/>
        <p:txBody>
          <a:bodyPr/>
          <a:lstStyle/>
          <a:p>
            <a:endParaRPr lang="en-TZ"/>
          </a:p>
        </p:txBody>
      </p:sp>
      <p:pic>
        <p:nvPicPr>
          <p:cNvPr id="5" name="Content Placeholder 4">
            <a:extLst>
              <a:ext uri="{FF2B5EF4-FFF2-40B4-BE49-F238E27FC236}">
                <a16:creationId xmlns:a16="http://schemas.microsoft.com/office/drawing/2014/main" id="{0E3533AA-3DFA-93DF-7365-034CCEA2ECD1}"/>
              </a:ext>
            </a:extLst>
          </p:cNvPr>
          <p:cNvPicPr>
            <a:picLocks noGrp="1" noChangeAspect="1"/>
          </p:cNvPicPr>
          <p:nvPr>
            <p:ph idx="1"/>
          </p:nvPr>
        </p:nvPicPr>
        <p:blipFill rotWithShape="1">
          <a:blip r:embed="rId2"/>
          <a:srcRect l="12944" t="16371" r="9424" b="29276"/>
          <a:stretch/>
        </p:blipFill>
        <p:spPr>
          <a:xfrm>
            <a:off x="385538" y="365125"/>
            <a:ext cx="11437274" cy="5280301"/>
          </a:xfrm>
        </p:spPr>
      </p:pic>
    </p:spTree>
    <p:extLst>
      <p:ext uri="{BB962C8B-B14F-4D97-AF65-F5344CB8AC3E}">
        <p14:creationId xmlns:p14="http://schemas.microsoft.com/office/powerpoint/2010/main" val="3071204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DFD21DDD-CDA1-6CE7-0FD4-405D2819AB5E}"/>
              </a:ext>
            </a:extLst>
          </p:cNvPr>
          <p:cNvPicPr>
            <a:picLocks noGrp="1" noChangeAspect="1"/>
          </p:cNvPicPr>
          <p:nvPr>
            <p:ph idx="1"/>
          </p:nvPr>
        </p:nvPicPr>
        <p:blipFill>
          <a:blip r:embed="rId2"/>
          <a:stretch>
            <a:fillRect/>
          </a:stretch>
        </p:blipFill>
        <p:spPr>
          <a:xfrm>
            <a:off x="1232452" y="0"/>
            <a:ext cx="8839200" cy="6778443"/>
          </a:xfrm>
        </p:spPr>
      </p:pic>
    </p:spTree>
    <p:extLst>
      <p:ext uri="{BB962C8B-B14F-4D97-AF65-F5344CB8AC3E}">
        <p14:creationId xmlns:p14="http://schemas.microsoft.com/office/powerpoint/2010/main" val="183721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2AC865F-A085-EB03-2F40-622D42AAA953}"/>
              </a:ext>
            </a:extLst>
          </p:cNvPr>
          <p:cNvPicPr>
            <a:picLocks noGrp="1" noChangeAspect="1"/>
          </p:cNvPicPr>
          <p:nvPr>
            <p:ph idx="1"/>
          </p:nvPr>
        </p:nvPicPr>
        <p:blipFill>
          <a:blip r:embed="rId2"/>
          <a:stretch>
            <a:fillRect/>
          </a:stretch>
        </p:blipFill>
        <p:spPr>
          <a:xfrm>
            <a:off x="1828799" y="-68720"/>
            <a:ext cx="7699513" cy="6804758"/>
          </a:xfrm>
        </p:spPr>
      </p:pic>
    </p:spTree>
    <p:extLst>
      <p:ext uri="{BB962C8B-B14F-4D97-AF65-F5344CB8AC3E}">
        <p14:creationId xmlns:p14="http://schemas.microsoft.com/office/powerpoint/2010/main" val="1326256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7D5AA95-BD7C-12E8-5BAC-3C1A7410B870}"/>
              </a:ext>
            </a:extLst>
          </p:cNvPr>
          <p:cNvPicPr>
            <a:picLocks noGrp="1" noChangeAspect="1"/>
          </p:cNvPicPr>
          <p:nvPr>
            <p:ph idx="1"/>
          </p:nvPr>
        </p:nvPicPr>
        <p:blipFill>
          <a:blip r:embed="rId2"/>
          <a:stretch>
            <a:fillRect/>
          </a:stretch>
        </p:blipFill>
        <p:spPr>
          <a:xfrm>
            <a:off x="1211643" y="251172"/>
            <a:ext cx="9562373" cy="6355656"/>
          </a:xfrm>
        </p:spPr>
      </p:pic>
    </p:spTree>
    <p:extLst>
      <p:ext uri="{BB962C8B-B14F-4D97-AF65-F5344CB8AC3E}">
        <p14:creationId xmlns:p14="http://schemas.microsoft.com/office/powerpoint/2010/main" val="1674690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D6650-013E-EF65-8B8E-04A98A5937D1}"/>
              </a:ext>
            </a:extLst>
          </p:cNvPr>
          <p:cNvSpPr>
            <a:spLocks noGrp="1"/>
          </p:cNvSpPr>
          <p:nvPr>
            <p:ph type="title"/>
          </p:nvPr>
        </p:nvSpPr>
        <p:spPr/>
        <p:txBody>
          <a:bodyPr>
            <a:normAutofit/>
          </a:bodyPr>
          <a:lstStyle/>
          <a:p>
            <a:r>
              <a:rPr lang="en-TZ" b="1" dirty="0">
                <a:latin typeface="Times New Roman" panose="02020603050405020304" pitchFamily="18" charset="0"/>
                <a:cs typeface="Times New Roman" panose="02020603050405020304" pitchFamily="18" charset="0"/>
              </a:rPr>
              <a:t>Next generation sequencing (NGS)</a:t>
            </a:r>
            <a:br>
              <a:rPr lang="en-TZ" b="1" dirty="0">
                <a:latin typeface="Times New Roman" panose="02020603050405020304" pitchFamily="18" charset="0"/>
                <a:cs typeface="Times New Roman" panose="02020603050405020304" pitchFamily="18" charset="0"/>
              </a:rPr>
            </a:br>
            <a:endParaRPr lang="en-TZ"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4ADCF2C-610F-318F-3548-52AF12C31734}"/>
              </a:ext>
            </a:extLst>
          </p:cNvPr>
          <p:cNvSpPr>
            <a:spLocks noGrp="1"/>
          </p:cNvSpPr>
          <p:nvPr>
            <p:ph idx="1"/>
          </p:nvPr>
        </p:nvSpPr>
        <p:spPr>
          <a:xfrm>
            <a:off x="612913" y="1160426"/>
            <a:ext cx="9498495" cy="5464969"/>
          </a:xfrm>
        </p:spPr>
        <p:txBody>
          <a:bodyPr>
            <a:noAutofit/>
          </a:bodyPr>
          <a:lstStyle/>
          <a:p>
            <a:pPr algn="l"/>
            <a:r>
              <a:rPr lang="en-GB" sz="2400" b="0" i="0" dirty="0">
                <a:solidFill>
                  <a:srgbClr val="0D0D0D"/>
                </a:solidFill>
                <a:effectLst/>
                <a:latin typeface="Times New Roman" panose="02020603050405020304" pitchFamily="18" charset="0"/>
                <a:cs typeface="Times New Roman" panose="02020603050405020304" pitchFamily="18" charset="0"/>
              </a:rPr>
              <a:t>NGS, also known as high-throughput sequencing, refers to a set of massively parallel sequencing technologies that have revolutionized DNA sequencing over the past two decades. </a:t>
            </a:r>
          </a:p>
          <a:p>
            <a:pPr marL="0" indent="0" algn="l">
              <a:buNone/>
            </a:pPr>
            <a:endParaRPr lang="en-GB" sz="2400" dirty="0">
              <a:solidFill>
                <a:srgbClr val="0D0D0D"/>
              </a:solidFill>
              <a:latin typeface="Times New Roman" panose="02020603050405020304" pitchFamily="18" charset="0"/>
              <a:cs typeface="Times New Roman" panose="02020603050405020304" pitchFamily="18" charset="0"/>
            </a:endParaRPr>
          </a:p>
          <a:p>
            <a:pPr algn="l"/>
            <a:r>
              <a:rPr lang="en-GB" sz="2400" b="0" i="0" dirty="0">
                <a:solidFill>
                  <a:srgbClr val="0D0D0D"/>
                </a:solidFill>
                <a:effectLst/>
                <a:latin typeface="Times New Roman" panose="02020603050405020304" pitchFamily="18" charset="0"/>
                <a:cs typeface="Times New Roman" panose="02020603050405020304" pitchFamily="18" charset="0"/>
              </a:rPr>
              <a:t>These methods enable the rapid and cost-effective generation of large volumes of DNA sequence data compared to traditional Sanger sequencing. </a:t>
            </a:r>
          </a:p>
          <a:p>
            <a:pPr marL="0" indent="0" algn="l">
              <a:buNone/>
            </a:pPr>
            <a:endParaRPr lang="en-GB" sz="2400" b="0" i="0" dirty="0">
              <a:solidFill>
                <a:srgbClr val="0D0D0D"/>
              </a:solidFill>
              <a:effectLst/>
              <a:latin typeface="Times New Roman" panose="02020603050405020304" pitchFamily="18" charset="0"/>
              <a:cs typeface="Times New Roman" panose="02020603050405020304" pitchFamily="18" charset="0"/>
            </a:endParaRPr>
          </a:p>
          <a:p>
            <a:pPr algn="l"/>
            <a:r>
              <a:rPr lang="en-GB" sz="2400" b="0" i="0" dirty="0">
                <a:solidFill>
                  <a:srgbClr val="0D0D0D"/>
                </a:solidFill>
                <a:effectLst/>
                <a:latin typeface="Times New Roman" panose="02020603050405020304" pitchFamily="18" charset="0"/>
                <a:cs typeface="Times New Roman" panose="02020603050405020304" pitchFamily="18" charset="0"/>
              </a:rPr>
              <a:t>NGS platforms have significantly advanced our ability to study genomics, genetics, molecular biology, and various other fields.</a:t>
            </a:r>
          </a:p>
          <a:p>
            <a:pPr marL="0" indent="0">
              <a:buNone/>
            </a:pPr>
            <a:br>
              <a:rPr lang="en-GB" sz="2400" dirty="0">
                <a:latin typeface="Times New Roman" panose="02020603050405020304" pitchFamily="18" charset="0"/>
                <a:cs typeface="Times New Roman" panose="02020603050405020304" pitchFamily="18" charset="0"/>
              </a:rPr>
            </a:br>
            <a:endParaRPr lang="en-TZ"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3846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14739" y="1010563"/>
            <a:ext cx="5105400" cy="830997"/>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2005</a:t>
            </a:r>
          </a:p>
          <a:p>
            <a:pPr algn="ctr"/>
            <a:r>
              <a:rPr lang="en-US" sz="2400" b="1" dirty="0">
                <a:latin typeface="Times New Roman" panose="02020603050405020304" pitchFamily="18" charset="0"/>
                <a:cs typeface="Times New Roman" panose="02020603050405020304" pitchFamily="18" charset="0"/>
              </a:rPr>
              <a:t>Next Generation Sequencing</a:t>
            </a:r>
          </a:p>
        </p:txBody>
      </p:sp>
      <p:grpSp>
        <p:nvGrpSpPr>
          <p:cNvPr id="26" name="Group 25"/>
          <p:cNvGrpSpPr/>
          <p:nvPr/>
        </p:nvGrpSpPr>
        <p:grpSpPr>
          <a:xfrm>
            <a:off x="699156" y="2409146"/>
            <a:ext cx="4553362" cy="3534454"/>
            <a:chOff x="2540060" y="2439924"/>
            <a:chExt cx="4553362" cy="3534454"/>
          </a:xfrm>
        </p:grpSpPr>
        <p:pic>
          <p:nvPicPr>
            <p:cNvPr id="24" name="Picture 23" descr="GS20.JPG"/>
            <p:cNvPicPr>
              <a:picLocks noChangeAspect="1"/>
            </p:cNvPicPr>
            <p:nvPr/>
          </p:nvPicPr>
          <p:blipFill>
            <a:blip r:embed="rId3"/>
            <a:stretch>
              <a:fillRect/>
            </a:stretch>
          </p:blipFill>
          <p:spPr>
            <a:xfrm>
              <a:off x="3276600" y="2439924"/>
              <a:ext cx="3105414" cy="3046476"/>
            </a:xfrm>
            <a:prstGeom prst="rect">
              <a:avLst/>
            </a:prstGeom>
          </p:spPr>
        </p:pic>
        <p:sp>
          <p:nvSpPr>
            <p:cNvPr id="25" name="TextBox 24"/>
            <p:cNvSpPr txBox="1"/>
            <p:nvPr/>
          </p:nvSpPr>
          <p:spPr>
            <a:xfrm>
              <a:off x="2540060" y="5605046"/>
              <a:ext cx="4553362" cy="369332"/>
            </a:xfrm>
            <a:prstGeom prst="rect">
              <a:avLst/>
            </a:prstGeom>
            <a:noFill/>
          </p:spPr>
          <p:txBody>
            <a:bodyPr wrap="none" rtlCol="0">
              <a:spAutoFit/>
            </a:bodyPr>
            <a:lstStyle/>
            <a:p>
              <a:pPr algn="ctr"/>
              <a:r>
                <a:rPr lang="en-US" b="1" dirty="0">
                  <a:solidFill>
                    <a:srgbClr val="3366FF"/>
                  </a:solidFill>
                </a:rPr>
                <a:t>454 Life Sciences: Parallelized pyrosequencing</a:t>
              </a:r>
            </a:p>
          </p:txBody>
        </p:sp>
      </p:grpSp>
      <p:sp>
        <p:nvSpPr>
          <p:cNvPr id="27" name="TextBox 26"/>
          <p:cNvSpPr txBox="1"/>
          <p:nvPr/>
        </p:nvSpPr>
        <p:spPr>
          <a:xfrm>
            <a:off x="463826" y="6062246"/>
            <a:ext cx="5334000" cy="369332"/>
          </a:xfrm>
          <a:prstGeom prst="rect">
            <a:avLst/>
          </a:prstGeom>
          <a:noFill/>
        </p:spPr>
        <p:txBody>
          <a:bodyPr wrap="square" rtlCol="0">
            <a:spAutoFit/>
          </a:bodyPr>
          <a:lstStyle/>
          <a:p>
            <a:pPr algn="ctr"/>
            <a:r>
              <a:rPr lang="en-US" dirty="0"/>
              <a:t>Reduce costs 6 fold</a:t>
            </a:r>
          </a:p>
        </p:txBody>
      </p:sp>
      <p:sp>
        <p:nvSpPr>
          <p:cNvPr id="4" name="TextBox 3">
            <a:extLst>
              <a:ext uri="{FF2B5EF4-FFF2-40B4-BE49-F238E27FC236}">
                <a16:creationId xmlns:a16="http://schemas.microsoft.com/office/drawing/2014/main" id="{03C8864F-4D56-FDEF-156A-691613893C51}"/>
              </a:ext>
            </a:extLst>
          </p:cNvPr>
          <p:cNvSpPr txBox="1"/>
          <p:nvPr/>
        </p:nvSpPr>
        <p:spPr>
          <a:xfrm>
            <a:off x="6811616" y="1960206"/>
            <a:ext cx="4536901" cy="2677656"/>
          </a:xfrm>
          <a:prstGeom prst="rect">
            <a:avLst/>
          </a:prstGeom>
          <a:noFill/>
        </p:spPr>
        <p:txBody>
          <a:bodyPr wrap="square">
            <a:spAutoFit/>
          </a:bodyPr>
          <a:lstStyle/>
          <a:p>
            <a:r>
              <a:rPr lang="en-GB" sz="2400" b="0" i="0" dirty="0">
                <a:solidFill>
                  <a:srgbClr val="0D0D0D"/>
                </a:solidFill>
                <a:effectLst/>
                <a:latin typeface="Times New Roman" panose="02020603050405020304" pitchFamily="18" charset="0"/>
                <a:cs typeface="Times New Roman" panose="02020603050405020304" pitchFamily="18" charset="0"/>
              </a:rPr>
              <a:t>real-time detection of nucleotide incorporations during DNA synthesis through the measurement of the light signal generated by the conversion of pyrophosphate (</a:t>
            </a:r>
            <a:r>
              <a:rPr lang="en-GB" sz="2400" b="0" i="0" dirty="0" err="1">
                <a:solidFill>
                  <a:srgbClr val="0D0D0D"/>
                </a:solidFill>
                <a:effectLst/>
                <a:latin typeface="Times New Roman" panose="02020603050405020304" pitchFamily="18" charset="0"/>
                <a:cs typeface="Times New Roman" panose="02020603050405020304" pitchFamily="18" charset="0"/>
              </a:rPr>
              <a:t>PPi</a:t>
            </a:r>
            <a:r>
              <a:rPr lang="en-GB" sz="2400" b="0" i="0" dirty="0">
                <a:solidFill>
                  <a:srgbClr val="0D0D0D"/>
                </a:solidFill>
                <a:effectLst/>
                <a:latin typeface="Times New Roman" panose="02020603050405020304" pitchFamily="18" charset="0"/>
                <a:cs typeface="Times New Roman" panose="02020603050405020304" pitchFamily="18" charset="0"/>
              </a:rPr>
              <a:t>) to ATP and subsequent light emission reactions</a:t>
            </a:r>
            <a:endParaRPr lang="en-TZ"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742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20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 17"/>
          <p:cNvGrpSpPr>
            <a:grpSpLocks/>
          </p:cNvGrpSpPr>
          <p:nvPr/>
        </p:nvGrpSpPr>
        <p:grpSpPr bwMode="auto">
          <a:xfrm>
            <a:off x="2057400" y="685801"/>
            <a:ext cx="4114800" cy="609599"/>
            <a:chOff x="251520" y="2996952"/>
            <a:chExt cx="3959452" cy="1584176"/>
          </a:xfrm>
        </p:grpSpPr>
        <p:sp>
          <p:nvSpPr>
            <p:cNvPr id="7" name="Afrundet rektangel 3"/>
            <p:cNvSpPr>
              <a:spLocks noChangeArrowheads="1"/>
            </p:cNvSpPr>
            <p:nvPr/>
          </p:nvSpPr>
          <p:spPr bwMode="auto">
            <a:xfrm>
              <a:off x="251520" y="2996952"/>
              <a:ext cx="3959452" cy="1584176"/>
            </a:xfrm>
            <a:prstGeom prst="roundRect">
              <a:avLst>
                <a:gd name="adj" fmla="val 16667"/>
              </a:avLst>
            </a:prstGeom>
            <a:solidFill>
              <a:srgbClr val="FF0000">
                <a:alpha val="50195"/>
              </a:srgbClr>
            </a:solidFill>
            <a:ln w="9525">
              <a:solidFill>
                <a:schemeClr val="tx1"/>
              </a:solidFill>
              <a:round/>
              <a:headEnd/>
              <a:tailEnd/>
            </a:ln>
          </p:spPr>
          <p:txBody>
            <a:bodyPr lIns="0" tIns="0" rIns="0" bIns="0">
              <a:prstTxWarp prst="textNoShape">
                <a:avLst/>
              </a:prstTxWarp>
            </a:bodyPr>
            <a:lstStyle/>
            <a:p>
              <a:endParaRPr lang="en-US"/>
            </a:p>
          </p:txBody>
        </p:sp>
        <p:sp>
          <p:nvSpPr>
            <p:cNvPr id="8" name="Tekstboks 4"/>
            <p:cNvSpPr txBox="1">
              <a:spLocks noChangeArrowheads="1"/>
            </p:cNvSpPr>
            <p:nvPr/>
          </p:nvSpPr>
          <p:spPr bwMode="auto">
            <a:xfrm>
              <a:off x="327663" y="3305280"/>
              <a:ext cx="3833379" cy="959790"/>
            </a:xfrm>
            <a:prstGeom prst="rect">
              <a:avLst/>
            </a:prstGeom>
            <a:noFill/>
            <a:ln w="9525">
              <a:noFill/>
              <a:miter lim="800000"/>
              <a:headEnd/>
              <a:tailEnd/>
            </a:ln>
          </p:spPr>
          <p:txBody>
            <a:bodyPr wrap="square">
              <a:prstTxWarp prst="textNoShape">
                <a:avLst/>
              </a:prstTxWarp>
              <a:spAutoFit/>
            </a:bodyPr>
            <a:lstStyle/>
            <a:p>
              <a:pPr algn="ctr"/>
              <a:r>
                <a:rPr lang="en-US" b="1" dirty="0"/>
                <a:t>Next generation sequencing</a:t>
              </a:r>
            </a:p>
          </p:txBody>
        </p:sp>
      </p:grpSp>
      <p:grpSp>
        <p:nvGrpSpPr>
          <p:cNvPr id="9" name="Gruppe 17"/>
          <p:cNvGrpSpPr>
            <a:grpSpLocks/>
          </p:cNvGrpSpPr>
          <p:nvPr/>
        </p:nvGrpSpPr>
        <p:grpSpPr bwMode="auto">
          <a:xfrm>
            <a:off x="2057400" y="1295400"/>
            <a:ext cx="2814464" cy="405408"/>
            <a:chOff x="251520" y="2996950"/>
            <a:chExt cx="3959452" cy="1584178"/>
          </a:xfrm>
        </p:grpSpPr>
        <p:sp>
          <p:nvSpPr>
            <p:cNvPr id="10" name="Afrundet rektangel 3"/>
            <p:cNvSpPr>
              <a:spLocks noChangeArrowheads="1"/>
            </p:cNvSpPr>
            <p:nvPr/>
          </p:nvSpPr>
          <p:spPr bwMode="auto">
            <a:xfrm>
              <a:off x="251520" y="2996952"/>
              <a:ext cx="3959452" cy="1584176"/>
            </a:xfrm>
            <a:prstGeom prst="roundRect">
              <a:avLst>
                <a:gd name="adj" fmla="val 16667"/>
              </a:avLst>
            </a:prstGeom>
            <a:solidFill>
              <a:srgbClr val="FF0000">
                <a:alpha val="25098"/>
              </a:srgbClr>
            </a:solidFill>
            <a:ln w="9525">
              <a:solidFill>
                <a:schemeClr val="tx1"/>
              </a:solidFill>
              <a:round/>
              <a:headEnd/>
              <a:tailEnd/>
            </a:ln>
          </p:spPr>
          <p:txBody>
            <a:bodyPr lIns="0" tIns="0" rIns="0" bIns="0">
              <a:prstTxWarp prst="textNoShape">
                <a:avLst/>
              </a:prstTxWarp>
            </a:bodyPr>
            <a:lstStyle/>
            <a:p>
              <a:endParaRPr lang="en-US"/>
            </a:p>
          </p:txBody>
        </p:sp>
        <p:sp>
          <p:nvSpPr>
            <p:cNvPr id="11" name="Tekstboks 4"/>
            <p:cNvSpPr txBox="1">
              <a:spLocks noChangeArrowheads="1"/>
            </p:cNvSpPr>
            <p:nvPr/>
          </p:nvSpPr>
          <p:spPr bwMode="auto">
            <a:xfrm>
              <a:off x="327664" y="2996950"/>
              <a:ext cx="3833381" cy="1443207"/>
            </a:xfrm>
            <a:prstGeom prst="rect">
              <a:avLst/>
            </a:prstGeom>
            <a:noFill/>
            <a:ln w="9525">
              <a:noFill/>
              <a:miter lim="800000"/>
              <a:headEnd/>
              <a:tailEnd/>
            </a:ln>
          </p:spPr>
          <p:txBody>
            <a:bodyPr wrap="square">
              <a:prstTxWarp prst="textNoShape">
                <a:avLst/>
              </a:prstTxWarp>
              <a:spAutoFit/>
            </a:bodyPr>
            <a:lstStyle/>
            <a:p>
              <a:pPr algn="ctr"/>
              <a:r>
                <a:rPr lang="en-US" dirty="0"/>
                <a:t>Method outline - library </a:t>
              </a:r>
            </a:p>
          </p:txBody>
        </p:sp>
      </p:grpSp>
      <p:cxnSp>
        <p:nvCxnSpPr>
          <p:cNvPr id="13" name="Straight Connector 12"/>
          <p:cNvCxnSpPr/>
          <p:nvPr/>
        </p:nvCxnSpPr>
        <p:spPr bwMode="auto">
          <a:xfrm>
            <a:off x="1981200" y="25130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a:off x="2286000" y="25130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2590800" y="25130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a:off x="2895600" y="25130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8" name="Straight Connector 17"/>
          <p:cNvCxnSpPr/>
          <p:nvPr/>
        </p:nvCxnSpPr>
        <p:spPr bwMode="auto">
          <a:xfrm>
            <a:off x="3200400" y="25130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9" name="Straight Connector 18"/>
          <p:cNvCxnSpPr/>
          <p:nvPr/>
        </p:nvCxnSpPr>
        <p:spPr bwMode="auto">
          <a:xfrm>
            <a:off x="3505200" y="25130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0" name="Straight Connector 19"/>
          <p:cNvCxnSpPr/>
          <p:nvPr/>
        </p:nvCxnSpPr>
        <p:spPr bwMode="auto">
          <a:xfrm>
            <a:off x="3810000" y="25130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a:off x="4114800" y="2511424"/>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2" name="TextBox 21"/>
          <p:cNvSpPr txBox="1"/>
          <p:nvPr/>
        </p:nvSpPr>
        <p:spPr>
          <a:xfrm>
            <a:off x="2143488" y="1905000"/>
            <a:ext cx="1787221" cy="369332"/>
          </a:xfrm>
          <a:prstGeom prst="rect">
            <a:avLst/>
          </a:prstGeom>
          <a:noFill/>
        </p:spPr>
        <p:txBody>
          <a:bodyPr wrap="none" rtlCol="0">
            <a:spAutoFit/>
          </a:bodyPr>
          <a:lstStyle/>
          <a:p>
            <a:r>
              <a:rPr lang="en-US" dirty="0"/>
              <a:t>1. Fragment DNA</a:t>
            </a:r>
          </a:p>
        </p:txBody>
      </p:sp>
      <p:grpSp>
        <p:nvGrpSpPr>
          <p:cNvPr id="57" name="Group 56"/>
          <p:cNvGrpSpPr/>
          <p:nvPr/>
        </p:nvGrpSpPr>
        <p:grpSpPr>
          <a:xfrm>
            <a:off x="5267687" y="1905000"/>
            <a:ext cx="1838580" cy="914400"/>
            <a:chOff x="3743687" y="1905000"/>
            <a:chExt cx="1838580" cy="914400"/>
          </a:xfrm>
        </p:grpSpPr>
        <p:cxnSp>
          <p:nvCxnSpPr>
            <p:cNvPr id="23" name="Straight Connector 22"/>
            <p:cNvCxnSpPr/>
            <p:nvPr/>
          </p:nvCxnSpPr>
          <p:spPr bwMode="auto">
            <a:xfrm>
              <a:off x="4114800" y="25892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4" name="Straight Connector 23"/>
            <p:cNvCxnSpPr/>
            <p:nvPr/>
          </p:nvCxnSpPr>
          <p:spPr bwMode="auto">
            <a:xfrm>
              <a:off x="4114800" y="27416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a:off x="4724400" y="25130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6" name="Straight Connector 25"/>
            <p:cNvCxnSpPr/>
            <p:nvPr/>
          </p:nvCxnSpPr>
          <p:spPr bwMode="auto">
            <a:xfrm>
              <a:off x="4572000" y="26654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7" name="Straight Connector 26"/>
            <p:cNvCxnSpPr/>
            <p:nvPr/>
          </p:nvCxnSpPr>
          <p:spPr bwMode="auto">
            <a:xfrm>
              <a:off x="4876800" y="28178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a:off x="5105400" y="26654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a:off x="5257800" y="22844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a:off x="4267200" y="23606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31" name="TextBox 30"/>
            <p:cNvSpPr txBox="1"/>
            <p:nvPr/>
          </p:nvSpPr>
          <p:spPr>
            <a:xfrm>
              <a:off x="3743687" y="1905000"/>
              <a:ext cx="1838580" cy="369332"/>
            </a:xfrm>
            <a:prstGeom prst="rect">
              <a:avLst/>
            </a:prstGeom>
            <a:noFill/>
          </p:spPr>
          <p:txBody>
            <a:bodyPr wrap="none" rtlCol="0">
              <a:spAutoFit/>
            </a:bodyPr>
            <a:lstStyle/>
            <a:p>
              <a:r>
                <a:rPr lang="en-US" dirty="0"/>
                <a:t>2. </a:t>
              </a:r>
              <a:r>
                <a:rPr lang="en-US" dirty="0" err="1"/>
                <a:t>Ligate</a:t>
              </a:r>
              <a:r>
                <a:rPr lang="en-US" dirty="0"/>
                <a:t> adapters</a:t>
              </a:r>
            </a:p>
          </p:txBody>
        </p:sp>
      </p:grpSp>
      <p:grpSp>
        <p:nvGrpSpPr>
          <p:cNvPr id="35" name="Group 34"/>
          <p:cNvGrpSpPr/>
          <p:nvPr/>
        </p:nvGrpSpPr>
        <p:grpSpPr>
          <a:xfrm>
            <a:off x="5715000" y="2360612"/>
            <a:ext cx="457200" cy="3176"/>
            <a:chOff x="4191000" y="2360612"/>
            <a:chExt cx="457200" cy="3176"/>
          </a:xfrm>
        </p:grpSpPr>
        <p:cxnSp>
          <p:nvCxnSpPr>
            <p:cNvPr id="33" name="Straight Connector 32"/>
            <p:cNvCxnSpPr/>
            <p:nvPr/>
          </p:nvCxnSpPr>
          <p:spPr bwMode="auto">
            <a:xfrm>
              <a:off x="4572000" y="2362200"/>
              <a:ext cx="76200" cy="1588"/>
            </a:xfrm>
            <a:prstGeom prst="line">
              <a:avLst/>
            </a:prstGeom>
            <a:solidFill>
              <a:schemeClr val="accent1"/>
            </a:solidFill>
            <a:ln w="9525" cap="flat" cmpd="sng" algn="ctr">
              <a:solidFill>
                <a:srgbClr val="0000FF"/>
              </a:solidFill>
              <a:prstDash val="solid"/>
              <a:round/>
              <a:headEnd type="none" w="med" len="med"/>
              <a:tailEnd type="none" w="med" len="med"/>
            </a:ln>
            <a:effectLst/>
          </p:spPr>
        </p:cxnSp>
        <p:cxnSp>
          <p:nvCxnSpPr>
            <p:cNvPr id="34" name="Straight Connector 33"/>
            <p:cNvCxnSpPr/>
            <p:nvPr/>
          </p:nvCxnSpPr>
          <p:spPr bwMode="auto">
            <a:xfrm>
              <a:off x="4191000" y="2360612"/>
              <a:ext cx="76200" cy="1588"/>
            </a:xfrm>
            <a:prstGeom prst="lin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cxnSp>
      </p:grpSp>
      <p:grpSp>
        <p:nvGrpSpPr>
          <p:cNvPr id="36" name="Group 35"/>
          <p:cNvGrpSpPr/>
          <p:nvPr/>
        </p:nvGrpSpPr>
        <p:grpSpPr>
          <a:xfrm>
            <a:off x="6172200" y="2513012"/>
            <a:ext cx="457200" cy="3176"/>
            <a:chOff x="4191000" y="2360612"/>
            <a:chExt cx="457200" cy="3176"/>
          </a:xfrm>
        </p:grpSpPr>
        <p:cxnSp>
          <p:nvCxnSpPr>
            <p:cNvPr id="37" name="Straight Connector 36"/>
            <p:cNvCxnSpPr/>
            <p:nvPr/>
          </p:nvCxnSpPr>
          <p:spPr bwMode="auto">
            <a:xfrm>
              <a:off x="4572000" y="2362200"/>
              <a:ext cx="76200" cy="1588"/>
            </a:xfrm>
            <a:prstGeom prst="line">
              <a:avLst/>
            </a:prstGeom>
            <a:solidFill>
              <a:schemeClr val="accent1"/>
            </a:solidFill>
            <a:ln w="9525" cap="flat" cmpd="sng" algn="ctr">
              <a:solidFill>
                <a:srgbClr val="0000FF"/>
              </a:solidFill>
              <a:prstDash val="solid"/>
              <a:round/>
              <a:headEnd type="none" w="med" len="med"/>
              <a:tailEnd type="none" w="med" len="med"/>
            </a:ln>
            <a:effectLst/>
          </p:spPr>
        </p:cxnSp>
        <p:cxnSp>
          <p:nvCxnSpPr>
            <p:cNvPr id="38" name="Straight Connector 37"/>
            <p:cNvCxnSpPr/>
            <p:nvPr/>
          </p:nvCxnSpPr>
          <p:spPr bwMode="auto">
            <a:xfrm>
              <a:off x="4191000" y="2360612"/>
              <a:ext cx="76200" cy="1588"/>
            </a:xfrm>
            <a:prstGeom prst="lin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cxnSp>
      </p:grpSp>
      <p:grpSp>
        <p:nvGrpSpPr>
          <p:cNvPr id="39" name="Group 38"/>
          <p:cNvGrpSpPr/>
          <p:nvPr/>
        </p:nvGrpSpPr>
        <p:grpSpPr>
          <a:xfrm>
            <a:off x="5562600" y="2590800"/>
            <a:ext cx="457200" cy="3176"/>
            <a:chOff x="4191000" y="2360612"/>
            <a:chExt cx="457200" cy="3176"/>
          </a:xfrm>
        </p:grpSpPr>
        <p:cxnSp>
          <p:nvCxnSpPr>
            <p:cNvPr id="40" name="Straight Connector 39"/>
            <p:cNvCxnSpPr/>
            <p:nvPr/>
          </p:nvCxnSpPr>
          <p:spPr bwMode="auto">
            <a:xfrm>
              <a:off x="4572000" y="2362200"/>
              <a:ext cx="76200" cy="1588"/>
            </a:xfrm>
            <a:prstGeom prst="line">
              <a:avLst/>
            </a:prstGeom>
            <a:solidFill>
              <a:schemeClr val="accent1"/>
            </a:solidFill>
            <a:ln w="9525" cap="flat" cmpd="sng" algn="ctr">
              <a:solidFill>
                <a:srgbClr val="0000FF"/>
              </a:solidFill>
              <a:prstDash val="solid"/>
              <a:round/>
              <a:headEnd type="none" w="med" len="med"/>
              <a:tailEnd type="none" w="med" len="med"/>
            </a:ln>
            <a:effectLst/>
          </p:spPr>
        </p:cxnSp>
        <p:cxnSp>
          <p:nvCxnSpPr>
            <p:cNvPr id="41" name="Straight Connector 40"/>
            <p:cNvCxnSpPr/>
            <p:nvPr/>
          </p:nvCxnSpPr>
          <p:spPr bwMode="auto">
            <a:xfrm>
              <a:off x="4191000" y="2360612"/>
              <a:ext cx="76200" cy="1588"/>
            </a:xfrm>
            <a:prstGeom prst="lin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cxnSp>
      </p:grpSp>
      <p:grpSp>
        <p:nvGrpSpPr>
          <p:cNvPr id="42" name="Group 41"/>
          <p:cNvGrpSpPr/>
          <p:nvPr/>
        </p:nvGrpSpPr>
        <p:grpSpPr>
          <a:xfrm>
            <a:off x="6019800" y="2663824"/>
            <a:ext cx="457200" cy="3176"/>
            <a:chOff x="4191000" y="2360612"/>
            <a:chExt cx="457200" cy="3176"/>
          </a:xfrm>
        </p:grpSpPr>
        <p:cxnSp>
          <p:nvCxnSpPr>
            <p:cNvPr id="43" name="Straight Connector 42"/>
            <p:cNvCxnSpPr/>
            <p:nvPr/>
          </p:nvCxnSpPr>
          <p:spPr bwMode="auto">
            <a:xfrm>
              <a:off x="4572000" y="2362200"/>
              <a:ext cx="76200" cy="1588"/>
            </a:xfrm>
            <a:prstGeom prst="line">
              <a:avLst/>
            </a:prstGeom>
            <a:solidFill>
              <a:schemeClr val="accent1"/>
            </a:solidFill>
            <a:ln w="9525" cap="flat" cmpd="sng" algn="ctr">
              <a:solidFill>
                <a:srgbClr val="0000FF"/>
              </a:solidFill>
              <a:prstDash val="solid"/>
              <a:round/>
              <a:headEnd type="none" w="med" len="med"/>
              <a:tailEnd type="none" w="med" len="med"/>
            </a:ln>
            <a:effectLst/>
          </p:spPr>
        </p:cxnSp>
        <p:cxnSp>
          <p:nvCxnSpPr>
            <p:cNvPr id="44" name="Straight Connector 43"/>
            <p:cNvCxnSpPr/>
            <p:nvPr/>
          </p:nvCxnSpPr>
          <p:spPr bwMode="auto">
            <a:xfrm>
              <a:off x="4191000" y="2360612"/>
              <a:ext cx="76200" cy="1588"/>
            </a:xfrm>
            <a:prstGeom prst="lin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cxnSp>
      </p:grpSp>
      <p:grpSp>
        <p:nvGrpSpPr>
          <p:cNvPr id="45" name="Group 44"/>
          <p:cNvGrpSpPr/>
          <p:nvPr/>
        </p:nvGrpSpPr>
        <p:grpSpPr>
          <a:xfrm>
            <a:off x="5562600" y="2740024"/>
            <a:ext cx="457200" cy="3176"/>
            <a:chOff x="4191000" y="2360612"/>
            <a:chExt cx="457200" cy="3176"/>
          </a:xfrm>
        </p:grpSpPr>
        <p:cxnSp>
          <p:nvCxnSpPr>
            <p:cNvPr id="46" name="Straight Connector 45"/>
            <p:cNvCxnSpPr/>
            <p:nvPr/>
          </p:nvCxnSpPr>
          <p:spPr bwMode="auto">
            <a:xfrm>
              <a:off x="4572000" y="2362200"/>
              <a:ext cx="76200" cy="1588"/>
            </a:xfrm>
            <a:prstGeom prst="line">
              <a:avLst/>
            </a:prstGeom>
            <a:solidFill>
              <a:schemeClr val="accent1"/>
            </a:solidFill>
            <a:ln w="9525" cap="flat" cmpd="sng" algn="ctr">
              <a:solidFill>
                <a:srgbClr val="0000FF"/>
              </a:solidFill>
              <a:prstDash val="solid"/>
              <a:round/>
              <a:headEnd type="none" w="med" len="med"/>
              <a:tailEnd type="none" w="med" len="med"/>
            </a:ln>
            <a:effectLst/>
          </p:spPr>
        </p:cxnSp>
        <p:cxnSp>
          <p:nvCxnSpPr>
            <p:cNvPr id="47" name="Straight Connector 46"/>
            <p:cNvCxnSpPr/>
            <p:nvPr/>
          </p:nvCxnSpPr>
          <p:spPr bwMode="auto">
            <a:xfrm>
              <a:off x="4191000" y="2360612"/>
              <a:ext cx="76200" cy="1588"/>
            </a:xfrm>
            <a:prstGeom prst="lin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cxnSp>
      </p:grpSp>
      <p:grpSp>
        <p:nvGrpSpPr>
          <p:cNvPr id="48" name="Group 47"/>
          <p:cNvGrpSpPr/>
          <p:nvPr/>
        </p:nvGrpSpPr>
        <p:grpSpPr>
          <a:xfrm>
            <a:off x="6705600" y="2282824"/>
            <a:ext cx="457200" cy="3176"/>
            <a:chOff x="4191000" y="2360612"/>
            <a:chExt cx="457200" cy="3176"/>
          </a:xfrm>
        </p:grpSpPr>
        <p:cxnSp>
          <p:nvCxnSpPr>
            <p:cNvPr id="49" name="Straight Connector 48"/>
            <p:cNvCxnSpPr/>
            <p:nvPr/>
          </p:nvCxnSpPr>
          <p:spPr bwMode="auto">
            <a:xfrm>
              <a:off x="4572000" y="2362200"/>
              <a:ext cx="76200" cy="1588"/>
            </a:xfrm>
            <a:prstGeom prst="line">
              <a:avLst/>
            </a:prstGeom>
            <a:solidFill>
              <a:schemeClr val="accent1"/>
            </a:solidFill>
            <a:ln w="9525" cap="flat" cmpd="sng" algn="ctr">
              <a:solidFill>
                <a:srgbClr val="0000FF"/>
              </a:solidFill>
              <a:prstDash val="solid"/>
              <a:round/>
              <a:headEnd type="none" w="med" len="med"/>
              <a:tailEnd type="none" w="med" len="med"/>
            </a:ln>
            <a:effectLst/>
          </p:spPr>
        </p:cxnSp>
        <p:cxnSp>
          <p:nvCxnSpPr>
            <p:cNvPr id="50" name="Straight Connector 49"/>
            <p:cNvCxnSpPr/>
            <p:nvPr/>
          </p:nvCxnSpPr>
          <p:spPr bwMode="auto">
            <a:xfrm>
              <a:off x="4191000" y="2360612"/>
              <a:ext cx="76200" cy="1588"/>
            </a:xfrm>
            <a:prstGeom prst="lin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cxnSp>
      </p:grpSp>
      <p:grpSp>
        <p:nvGrpSpPr>
          <p:cNvPr id="51" name="Group 50"/>
          <p:cNvGrpSpPr/>
          <p:nvPr/>
        </p:nvGrpSpPr>
        <p:grpSpPr>
          <a:xfrm>
            <a:off x="6553200" y="2663824"/>
            <a:ext cx="457200" cy="3176"/>
            <a:chOff x="4191000" y="2360612"/>
            <a:chExt cx="457200" cy="3176"/>
          </a:xfrm>
        </p:grpSpPr>
        <p:cxnSp>
          <p:nvCxnSpPr>
            <p:cNvPr id="52" name="Straight Connector 51"/>
            <p:cNvCxnSpPr/>
            <p:nvPr/>
          </p:nvCxnSpPr>
          <p:spPr bwMode="auto">
            <a:xfrm>
              <a:off x="4572000" y="2362200"/>
              <a:ext cx="76200" cy="1588"/>
            </a:xfrm>
            <a:prstGeom prst="line">
              <a:avLst/>
            </a:prstGeom>
            <a:solidFill>
              <a:schemeClr val="accent1"/>
            </a:solidFill>
            <a:ln w="9525" cap="flat" cmpd="sng" algn="ctr">
              <a:solidFill>
                <a:srgbClr val="0000FF"/>
              </a:solidFill>
              <a:prstDash val="solid"/>
              <a:round/>
              <a:headEnd type="none" w="med" len="med"/>
              <a:tailEnd type="none" w="med" len="med"/>
            </a:ln>
            <a:effectLst/>
          </p:spPr>
        </p:cxnSp>
        <p:cxnSp>
          <p:nvCxnSpPr>
            <p:cNvPr id="53" name="Straight Connector 52"/>
            <p:cNvCxnSpPr/>
            <p:nvPr/>
          </p:nvCxnSpPr>
          <p:spPr bwMode="auto">
            <a:xfrm>
              <a:off x="4191000" y="2360612"/>
              <a:ext cx="76200" cy="1588"/>
            </a:xfrm>
            <a:prstGeom prst="lin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cxnSp>
      </p:grpSp>
      <p:grpSp>
        <p:nvGrpSpPr>
          <p:cNvPr id="54" name="Group 53"/>
          <p:cNvGrpSpPr/>
          <p:nvPr/>
        </p:nvGrpSpPr>
        <p:grpSpPr>
          <a:xfrm>
            <a:off x="6324600" y="2816224"/>
            <a:ext cx="457200" cy="3176"/>
            <a:chOff x="4191000" y="2360612"/>
            <a:chExt cx="457200" cy="3176"/>
          </a:xfrm>
        </p:grpSpPr>
        <p:cxnSp>
          <p:nvCxnSpPr>
            <p:cNvPr id="55" name="Straight Connector 54"/>
            <p:cNvCxnSpPr/>
            <p:nvPr/>
          </p:nvCxnSpPr>
          <p:spPr bwMode="auto">
            <a:xfrm>
              <a:off x="4572000" y="2362200"/>
              <a:ext cx="76200" cy="1588"/>
            </a:xfrm>
            <a:prstGeom prst="line">
              <a:avLst/>
            </a:prstGeom>
            <a:solidFill>
              <a:schemeClr val="accent1"/>
            </a:solidFill>
            <a:ln w="9525" cap="flat" cmpd="sng" algn="ctr">
              <a:solidFill>
                <a:srgbClr val="0000FF"/>
              </a:solidFill>
              <a:prstDash val="solid"/>
              <a:round/>
              <a:headEnd type="none" w="med" len="med"/>
              <a:tailEnd type="none" w="med" len="med"/>
            </a:ln>
            <a:effectLst/>
          </p:spPr>
        </p:cxnSp>
        <p:cxnSp>
          <p:nvCxnSpPr>
            <p:cNvPr id="56" name="Straight Connector 55"/>
            <p:cNvCxnSpPr/>
            <p:nvPr/>
          </p:nvCxnSpPr>
          <p:spPr bwMode="auto">
            <a:xfrm>
              <a:off x="4191000" y="2360612"/>
              <a:ext cx="76200" cy="1588"/>
            </a:xfrm>
            <a:prstGeom prst="lin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cxnSp>
      </p:grpSp>
      <p:grpSp>
        <p:nvGrpSpPr>
          <p:cNvPr id="60" name="Group 59"/>
          <p:cNvGrpSpPr/>
          <p:nvPr/>
        </p:nvGrpSpPr>
        <p:grpSpPr>
          <a:xfrm>
            <a:off x="5791200" y="609600"/>
            <a:ext cx="6781800" cy="6546395"/>
            <a:chOff x="5325616" y="609600"/>
            <a:chExt cx="6180584" cy="5966048"/>
          </a:xfrm>
        </p:grpSpPr>
        <p:sp>
          <p:nvSpPr>
            <p:cNvPr id="59" name="Oval 58"/>
            <p:cNvSpPr/>
            <p:nvPr/>
          </p:nvSpPr>
          <p:spPr bwMode="auto">
            <a:xfrm>
              <a:off x="5638800" y="914400"/>
              <a:ext cx="3225800" cy="320040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fontAlgn="base">
                <a:spcBef>
                  <a:spcPct val="50000"/>
                </a:spcBef>
                <a:spcAft>
                  <a:spcPct val="0"/>
                </a:spcAft>
              </a:pPr>
              <a:endParaRPr lang="en-US" sz="1600" dirty="0">
                <a:latin typeface="Verdana" pitchFamily="34" charset="0"/>
                <a:ea typeface="ＭＳ Ｐゴシック" pitchFamily="-80" charset="-128"/>
              </a:endParaRPr>
            </a:p>
          </p:txBody>
        </p:sp>
        <p:pic>
          <p:nvPicPr>
            <p:cNvPr id="58" name="Picture 57" descr="magnifying-glass.png"/>
            <p:cNvPicPr>
              <a:picLocks noChangeAspect="1"/>
            </p:cNvPicPr>
            <p:nvPr/>
          </p:nvPicPr>
          <p:blipFill>
            <a:blip r:embed="rId3"/>
            <a:stretch>
              <a:fillRect/>
            </a:stretch>
          </p:blipFill>
          <p:spPr>
            <a:xfrm>
              <a:off x="5325616" y="609600"/>
              <a:ext cx="6180584" cy="5966048"/>
            </a:xfrm>
            <a:prstGeom prst="rect">
              <a:avLst/>
            </a:prstGeom>
          </p:spPr>
        </p:pic>
      </p:grpSp>
      <p:grpSp>
        <p:nvGrpSpPr>
          <p:cNvPr id="78" name="Group 77"/>
          <p:cNvGrpSpPr/>
          <p:nvPr/>
        </p:nvGrpSpPr>
        <p:grpSpPr>
          <a:xfrm>
            <a:off x="6629400" y="2741612"/>
            <a:ext cx="2667000" cy="77788"/>
            <a:chOff x="4724400" y="2590800"/>
            <a:chExt cx="2667000" cy="77788"/>
          </a:xfrm>
        </p:grpSpPr>
        <p:cxnSp>
          <p:nvCxnSpPr>
            <p:cNvPr id="62" name="Straight Connector 61"/>
            <p:cNvCxnSpPr/>
            <p:nvPr/>
          </p:nvCxnSpPr>
          <p:spPr bwMode="auto">
            <a:xfrm>
              <a:off x="5334000" y="2590800"/>
              <a:ext cx="1295400" cy="1588"/>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63" name="Straight Connector 62"/>
            <p:cNvCxnSpPr/>
            <p:nvPr/>
          </p:nvCxnSpPr>
          <p:spPr bwMode="auto">
            <a:xfrm>
              <a:off x="5334000" y="2667000"/>
              <a:ext cx="1295400" cy="1588"/>
            </a:xfrm>
            <a:prstGeom prst="line">
              <a:avLst/>
            </a:prstGeom>
            <a:solidFill>
              <a:schemeClr val="accent1"/>
            </a:solidFill>
            <a:ln w="31750" cap="flat" cmpd="sng" algn="ctr">
              <a:solidFill>
                <a:schemeClr val="tx1"/>
              </a:solidFill>
              <a:prstDash val="solid"/>
              <a:round/>
              <a:headEnd type="none" w="med" len="med"/>
              <a:tailEnd type="none" w="med" len="med"/>
            </a:ln>
            <a:effectLst/>
          </p:spPr>
        </p:cxnSp>
        <p:cxnSp>
          <p:nvCxnSpPr>
            <p:cNvPr id="64" name="Straight Connector 63"/>
            <p:cNvCxnSpPr/>
            <p:nvPr/>
          </p:nvCxnSpPr>
          <p:spPr bwMode="auto">
            <a:xfrm>
              <a:off x="5029200" y="2590800"/>
              <a:ext cx="304800" cy="1588"/>
            </a:xfrm>
            <a:prstGeom prst="line">
              <a:avLst/>
            </a:prstGeom>
            <a:solidFill>
              <a:schemeClr val="accent1"/>
            </a:solidFill>
            <a:ln w="31750" cap="flat" cmpd="sng" algn="ctr">
              <a:solidFill>
                <a:schemeClr val="tx2">
                  <a:lumMod val="60000"/>
                  <a:lumOff val="40000"/>
                </a:schemeClr>
              </a:solidFill>
              <a:prstDash val="solid"/>
              <a:round/>
              <a:headEnd type="none" w="med" len="med"/>
              <a:tailEnd type="none" w="med" len="med"/>
            </a:ln>
            <a:effectLst/>
          </p:spPr>
        </p:cxnSp>
        <p:cxnSp>
          <p:nvCxnSpPr>
            <p:cNvPr id="66" name="Straight Connector 65"/>
            <p:cNvCxnSpPr/>
            <p:nvPr/>
          </p:nvCxnSpPr>
          <p:spPr bwMode="auto">
            <a:xfrm>
              <a:off x="4724400" y="2590800"/>
              <a:ext cx="304800" cy="1588"/>
            </a:xfrm>
            <a:prstGeom prst="line">
              <a:avLst/>
            </a:prstGeom>
            <a:solidFill>
              <a:schemeClr val="accent1"/>
            </a:solidFill>
            <a:ln w="31750" cap="flat" cmpd="sng" algn="ctr">
              <a:solidFill>
                <a:schemeClr val="tx2">
                  <a:lumMod val="20000"/>
                  <a:lumOff val="80000"/>
                </a:schemeClr>
              </a:solidFill>
              <a:prstDash val="solid"/>
              <a:round/>
              <a:headEnd type="none" w="med" len="med"/>
              <a:tailEnd type="none" w="med" len="med"/>
            </a:ln>
            <a:effectLst/>
          </p:spPr>
        </p:cxnSp>
        <p:cxnSp>
          <p:nvCxnSpPr>
            <p:cNvPr id="69" name="Straight Connector 68"/>
            <p:cNvCxnSpPr/>
            <p:nvPr/>
          </p:nvCxnSpPr>
          <p:spPr bwMode="auto">
            <a:xfrm>
              <a:off x="5029200" y="2667000"/>
              <a:ext cx="304800" cy="1588"/>
            </a:xfrm>
            <a:prstGeom prst="line">
              <a:avLst/>
            </a:prstGeom>
            <a:solidFill>
              <a:schemeClr val="accent1"/>
            </a:solidFill>
            <a:ln w="31750" cap="flat" cmpd="sng" algn="ctr">
              <a:solidFill>
                <a:schemeClr val="tx2">
                  <a:lumMod val="60000"/>
                  <a:lumOff val="40000"/>
                </a:schemeClr>
              </a:solidFill>
              <a:prstDash val="solid"/>
              <a:round/>
              <a:headEnd type="none" w="med" len="med"/>
              <a:tailEnd type="none" w="med" len="med"/>
            </a:ln>
            <a:effectLst/>
          </p:spPr>
        </p:cxnSp>
        <p:cxnSp>
          <p:nvCxnSpPr>
            <p:cNvPr id="70" name="Straight Connector 69"/>
            <p:cNvCxnSpPr/>
            <p:nvPr/>
          </p:nvCxnSpPr>
          <p:spPr bwMode="auto">
            <a:xfrm>
              <a:off x="4724400" y="2667000"/>
              <a:ext cx="304800" cy="1588"/>
            </a:xfrm>
            <a:prstGeom prst="line">
              <a:avLst/>
            </a:prstGeom>
            <a:solidFill>
              <a:schemeClr val="accent1"/>
            </a:solidFill>
            <a:ln w="31750" cap="flat" cmpd="sng" algn="ctr">
              <a:solidFill>
                <a:schemeClr val="tx2">
                  <a:lumMod val="20000"/>
                  <a:lumOff val="80000"/>
                </a:schemeClr>
              </a:solidFill>
              <a:prstDash val="solid"/>
              <a:round/>
              <a:headEnd type="none" w="med" len="med"/>
              <a:tailEnd type="none" w="med" len="med"/>
            </a:ln>
            <a:effectLst/>
          </p:spPr>
        </p:cxnSp>
        <p:cxnSp>
          <p:nvCxnSpPr>
            <p:cNvPr id="71" name="Straight Connector 70"/>
            <p:cNvCxnSpPr/>
            <p:nvPr/>
          </p:nvCxnSpPr>
          <p:spPr bwMode="auto">
            <a:xfrm>
              <a:off x="7086600" y="2590800"/>
              <a:ext cx="304800" cy="1588"/>
            </a:xfrm>
            <a:prstGeom prst="line">
              <a:avLst/>
            </a:prstGeom>
            <a:solidFill>
              <a:schemeClr val="accent1"/>
            </a:solidFill>
            <a:ln w="31750" cap="flat" cmpd="sng" algn="ctr">
              <a:solidFill>
                <a:srgbClr val="33CCFF"/>
              </a:solidFill>
              <a:prstDash val="solid"/>
              <a:round/>
              <a:headEnd type="none" w="med" len="med"/>
              <a:tailEnd type="none" w="med" len="med"/>
            </a:ln>
            <a:effectLst/>
          </p:spPr>
        </p:cxnSp>
        <p:cxnSp>
          <p:nvCxnSpPr>
            <p:cNvPr id="72" name="Straight Connector 71"/>
            <p:cNvCxnSpPr/>
            <p:nvPr/>
          </p:nvCxnSpPr>
          <p:spPr bwMode="auto">
            <a:xfrm>
              <a:off x="6629400" y="2590800"/>
              <a:ext cx="304800" cy="1588"/>
            </a:xfrm>
            <a:prstGeom prst="line">
              <a:avLst/>
            </a:prstGeom>
            <a:solidFill>
              <a:schemeClr val="accent1"/>
            </a:solidFill>
            <a:ln w="31750" cap="flat" cmpd="sng" algn="ctr">
              <a:solidFill>
                <a:srgbClr val="0000FF"/>
              </a:solidFill>
              <a:prstDash val="solid"/>
              <a:round/>
              <a:headEnd type="none" w="med" len="med"/>
              <a:tailEnd type="none" w="med" len="med"/>
            </a:ln>
            <a:effectLst/>
          </p:spPr>
        </p:cxnSp>
        <p:cxnSp>
          <p:nvCxnSpPr>
            <p:cNvPr id="73" name="Straight Connector 72"/>
            <p:cNvCxnSpPr/>
            <p:nvPr/>
          </p:nvCxnSpPr>
          <p:spPr bwMode="auto">
            <a:xfrm>
              <a:off x="7086600" y="2667000"/>
              <a:ext cx="304800" cy="1588"/>
            </a:xfrm>
            <a:prstGeom prst="line">
              <a:avLst/>
            </a:prstGeom>
            <a:solidFill>
              <a:schemeClr val="accent1"/>
            </a:solidFill>
            <a:ln w="31750" cap="flat" cmpd="sng" algn="ctr">
              <a:solidFill>
                <a:srgbClr val="33CCFF"/>
              </a:solidFill>
              <a:prstDash val="solid"/>
              <a:round/>
              <a:headEnd type="none" w="med" len="med"/>
              <a:tailEnd type="none" w="med" len="med"/>
            </a:ln>
            <a:effectLst/>
          </p:spPr>
        </p:cxnSp>
        <p:cxnSp>
          <p:nvCxnSpPr>
            <p:cNvPr id="74" name="Straight Connector 73"/>
            <p:cNvCxnSpPr/>
            <p:nvPr/>
          </p:nvCxnSpPr>
          <p:spPr bwMode="auto">
            <a:xfrm>
              <a:off x="6629400" y="2667000"/>
              <a:ext cx="304800" cy="1588"/>
            </a:xfrm>
            <a:prstGeom prst="line">
              <a:avLst/>
            </a:prstGeom>
            <a:solidFill>
              <a:schemeClr val="accent1"/>
            </a:solidFill>
            <a:ln w="31750" cap="flat" cmpd="sng" algn="ctr">
              <a:solidFill>
                <a:srgbClr val="0000FF"/>
              </a:solidFill>
              <a:prstDash val="solid"/>
              <a:round/>
              <a:headEnd type="none" w="med" len="med"/>
              <a:tailEnd type="none" w="med" len="med"/>
            </a:ln>
            <a:effectLst/>
          </p:spPr>
        </p:cxnSp>
        <p:cxnSp>
          <p:nvCxnSpPr>
            <p:cNvPr id="75" name="Straight Connector 74"/>
            <p:cNvCxnSpPr/>
            <p:nvPr/>
          </p:nvCxnSpPr>
          <p:spPr bwMode="auto">
            <a:xfrm>
              <a:off x="6934200" y="2590800"/>
              <a:ext cx="152400" cy="1588"/>
            </a:xfrm>
            <a:prstGeom prst="line">
              <a:avLst/>
            </a:prstGeom>
            <a:solidFill>
              <a:schemeClr val="accent1"/>
            </a:solidFill>
            <a:ln w="31750" cap="flat" cmpd="sng" algn="ctr">
              <a:solidFill>
                <a:srgbClr val="008000"/>
              </a:solidFill>
              <a:prstDash val="solid"/>
              <a:round/>
              <a:headEnd type="none" w="med" len="med"/>
              <a:tailEnd type="none" w="med" len="med"/>
            </a:ln>
            <a:effectLst/>
          </p:spPr>
        </p:cxnSp>
        <p:cxnSp>
          <p:nvCxnSpPr>
            <p:cNvPr id="77" name="Straight Connector 76"/>
            <p:cNvCxnSpPr/>
            <p:nvPr/>
          </p:nvCxnSpPr>
          <p:spPr bwMode="auto">
            <a:xfrm>
              <a:off x="6934200" y="2667000"/>
              <a:ext cx="152400" cy="1588"/>
            </a:xfrm>
            <a:prstGeom prst="line">
              <a:avLst/>
            </a:prstGeom>
            <a:solidFill>
              <a:schemeClr val="accent1"/>
            </a:solidFill>
            <a:ln w="31750" cap="flat" cmpd="sng" algn="ctr">
              <a:solidFill>
                <a:srgbClr val="008000"/>
              </a:solidFill>
              <a:prstDash val="solid"/>
              <a:round/>
              <a:headEnd type="none" w="med" len="med"/>
              <a:tailEnd type="none" w="med" len="med"/>
            </a:ln>
            <a:effectLst/>
          </p:spPr>
        </p:cxnSp>
      </p:grpSp>
      <p:grpSp>
        <p:nvGrpSpPr>
          <p:cNvPr id="95" name="Group 94"/>
          <p:cNvGrpSpPr/>
          <p:nvPr/>
        </p:nvGrpSpPr>
        <p:grpSpPr>
          <a:xfrm>
            <a:off x="6781804" y="1295400"/>
            <a:ext cx="2362196" cy="1447800"/>
            <a:chOff x="5257804" y="1295400"/>
            <a:chExt cx="2362196" cy="1447800"/>
          </a:xfrm>
        </p:grpSpPr>
        <p:sp>
          <p:nvSpPr>
            <p:cNvPr id="79" name="TextBox 78"/>
            <p:cNvSpPr txBox="1"/>
            <p:nvPr/>
          </p:nvSpPr>
          <p:spPr>
            <a:xfrm>
              <a:off x="5562600" y="1295400"/>
              <a:ext cx="1472391" cy="276999"/>
            </a:xfrm>
            <a:prstGeom prst="rect">
              <a:avLst/>
            </a:prstGeom>
            <a:noFill/>
          </p:spPr>
          <p:txBody>
            <a:bodyPr wrap="none" rtlCol="0">
              <a:spAutoFit/>
            </a:bodyPr>
            <a:lstStyle/>
            <a:p>
              <a:r>
                <a:rPr lang="en-US" sz="1200" dirty="0"/>
                <a:t>Amplification primer</a:t>
              </a:r>
            </a:p>
          </p:txBody>
        </p:sp>
        <p:cxnSp>
          <p:nvCxnSpPr>
            <p:cNvPr id="85" name="Elbow Connector 84"/>
            <p:cNvCxnSpPr>
              <a:stCxn id="79" idx="1"/>
            </p:cNvCxnSpPr>
            <p:nvPr/>
          </p:nvCxnSpPr>
          <p:spPr bwMode="auto">
            <a:xfrm rot="10800000" flipV="1">
              <a:off x="5257804" y="1433900"/>
              <a:ext cx="304797" cy="1309300"/>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94" name="Shape 93"/>
            <p:cNvCxnSpPr>
              <a:stCxn id="79" idx="3"/>
            </p:cNvCxnSpPr>
            <p:nvPr/>
          </p:nvCxnSpPr>
          <p:spPr bwMode="auto">
            <a:xfrm>
              <a:off x="7034991" y="1433900"/>
              <a:ext cx="585009" cy="1309300"/>
            </a:xfrm>
            <a:prstGeom prst="bentConnector2">
              <a:avLst/>
            </a:prstGeom>
            <a:solidFill>
              <a:schemeClr val="accent1"/>
            </a:solidFill>
            <a:ln w="9525" cap="flat" cmpd="sng" algn="ctr">
              <a:solidFill>
                <a:schemeClr val="tx1"/>
              </a:solidFill>
              <a:prstDash val="solid"/>
              <a:round/>
              <a:headEnd type="none" w="med" len="med"/>
              <a:tailEnd type="triangle"/>
            </a:ln>
            <a:effectLst/>
          </p:spPr>
        </p:cxnSp>
      </p:grpSp>
      <p:grpSp>
        <p:nvGrpSpPr>
          <p:cNvPr id="108" name="Group 107"/>
          <p:cNvGrpSpPr/>
          <p:nvPr/>
        </p:nvGrpSpPr>
        <p:grpSpPr>
          <a:xfrm>
            <a:off x="7085806" y="2819401"/>
            <a:ext cx="1602582" cy="962799"/>
            <a:chOff x="5561806" y="2819400"/>
            <a:chExt cx="1602582" cy="962799"/>
          </a:xfrm>
        </p:grpSpPr>
        <p:sp>
          <p:nvSpPr>
            <p:cNvPr id="96" name="TextBox 95"/>
            <p:cNvSpPr txBox="1"/>
            <p:nvPr/>
          </p:nvSpPr>
          <p:spPr>
            <a:xfrm>
              <a:off x="5592395" y="3505200"/>
              <a:ext cx="1359668" cy="276999"/>
            </a:xfrm>
            <a:prstGeom prst="rect">
              <a:avLst/>
            </a:prstGeom>
            <a:noFill/>
          </p:spPr>
          <p:txBody>
            <a:bodyPr wrap="none" rtlCol="0">
              <a:spAutoFit/>
            </a:bodyPr>
            <a:lstStyle/>
            <a:p>
              <a:r>
                <a:rPr lang="en-US" sz="1200" dirty="0"/>
                <a:t>Sequencing primer</a:t>
              </a:r>
            </a:p>
          </p:txBody>
        </p:sp>
        <p:cxnSp>
          <p:nvCxnSpPr>
            <p:cNvPr id="105" name="Straight Arrow Connector 104"/>
            <p:cNvCxnSpPr/>
            <p:nvPr/>
          </p:nvCxnSpPr>
          <p:spPr bwMode="auto">
            <a:xfrm rot="5400000" flipH="1" flipV="1">
              <a:off x="5143500" y="3238500"/>
              <a:ext cx="838200" cy="158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7" name="Straight Arrow Connector 106"/>
            <p:cNvCxnSpPr/>
            <p:nvPr/>
          </p:nvCxnSpPr>
          <p:spPr bwMode="auto">
            <a:xfrm flipV="1">
              <a:off x="7162800" y="2819400"/>
              <a:ext cx="1588" cy="8243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nvGrpSpPr>
          <p:cNvPr id="113" name="Group 112"/>
          <p:cNvGrpSpPr/>
          <p:nvPr/>
        </p:nvGrpSpPr>
        <p:grpSpPr>
          <a:xfrm>
            <a:off x="7543800" y="1828800"/>
            <a:ext cx="1371600" cy="914400"/>
            <a:chOff x="6019800" y="1828800"/>
            <a:chExt cx="1371600" cy="914400"/>
          </a:xfrm>
        </p:grpSpPr>
        <p:sp>
          <p:nvSpPr>
            <p:cNvPr id="109" name="TextBox 108"/>
            <p:cNvSpPr txBox="1"/>
            <p:nvPr/>
          </p:nvSpPr>
          <p:spPr>
            <a:xfrm>
              <a:off x="6019800" y="1828800"/>
              <a:ext cx="695703" cy="276999"/>
            </a:xfrm>
            <a:prstGeom prst="rect">
              <a:avLst/>
            </a:prstGeom>
            <a:noFill/>
          </p:spPr>
          <p:txBody>
            <a:bodyPr wrap="none" rtlCol="0">
              <a:spAutoFit/>
            </a:bodyPr>
            <a:lstStyle/>
            <a:p>
              <a:r>
                <a:rPr lang="en-US" sz="1200" dirty="0">
                  <a:solidFill>
                    <a:srgbClr val="008000"/>
                  </a:solidFill>
                </a:rPr>
                <a:t>Barcode</a:t>
              </a:r>
            </a:p>
          </p:txBody>
        </p:sp>
        <p:cxnSp>
          <p:nvCxnSpPr>
            <p:cNvPr id="111" name="Straight Arrow Connector 110"/>
            <p:cNvCxnSpPr/>
            <p:nvPr/>
          </p:nvCxnSpPr>
          <p:spPr bwMode="auto">
            <a:xfrm rot="16200000" flipH="1">
              <a:off x="6705600" y="2057400"/>
              <a:ext cx="685800" cy="685800"/>
            </a:xfrm>
            <a:prstGeom prst="straightConnector1">
              <a:avLst/>
            </a:prstGeom>
            <a:solidFill>
              <a:schemeClr val="accent1"/>
            </a:solidFill>
            <a:ln w="9525" cap="flat" cmpd="sng" algn="ctr">
              <a:solidFill>
                <a:srgbClr val="008000"/>
              </a:solidFill>
              <a:prstDash val="solid"/>
              <a:round/>
              <a:headEnd type="none" w="med" len="med"/>
              <a:tailEnd type="triangle"/>
            </a:ln>
            <a:effectLst/>
          </p:spPr>
        </p:cxnSp>
      </p:grpSp>
      <p:sp>
        <p:nvSpPr>
          <p:cNvPr id="134" name="TextBox 133"/>
          <p:cNvSpPr txBox="1"/>
          <p:nvPr/>
        </p:nvSpPr>
        <p:spPr>
          <a:xfrm>
            <a:off x="8255000" y="1854200"/>
            <a:ext cx="1658596" cy="369332"/>
          </a:xfrm>
          <a:prstGeom prst="rect">
            <a:avLst/>
          </a:prstGeom>
          <a:noFill/>
        </p:spPr>
        <p:txBody>
          <a:bodyPr wrap="none" rtlCol="0">
            <a:spAutoFit/>
          </a:bodyPr>
          <a:lstStyle/>
          <a:p>
            <a:r>
              <a:rPr lang="en-US" dirty="0"/>
              <a:t>3. Amplification</a:t>
            </a:r>
          </a:p>
        </p:txBody>
      </p:sp>
      <p:grpSp>
        <p:nvGrpSpPr>
          <p:cNvPr id="191" name="Group 190"/>
          <p:cNvGrpSpPr/>
          <p:nvPr/>
        </p:nvGrpSpPr>
        <p:grpSpPr>
          <a:xfrm>
            <a:off x="8549913" y="2233612"/>
            <a:ext cx="1601620" cy="534988"/>
            <a:chOff x="2047513" y="4265612"/>
            <a:chExt cx="1601620" cy="534988"/>
          </a:xfrm>
        </p:grpSpPr>
        <p:cxnSp>
          <p:nvCxnSpPr>
            <p:cNvPr id="126" name="Straight Connector 125"/>
            <p:cNvCxnSpPr/>
            <p:nvPr/>
          </p:nvCxnSpPr>
          <p:spPr bwMode="auto">
            <a:xfrm>
              <a:off x="2123713" y="45704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27" name="Straight Connector 126"/>
            <p:cNvCxnSpPr/>
            <p:nvPr/>
          </p:nvCxnSpPr>
          <p:spPr bwMode="auto">
            <a:xfrm>
              <a:off x="2123713" y="47228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28" name="Straight Connector 127"/>
            <p:cNvCxnSpPr/>
            <p:nvPr/>
          </p:nvCxnSpPr>
          <p:spPr bwMode="auto">
            <a:xfrm>
              <a:off x="2733313" y="44942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29" name="Straight Connector 128"/>
            <p:cNvCxnSpPr/>
            <p:nvPr/>
          </p:nvCxnSpPr>
          <p:spPr bwMode="auto">
            <a:xfrm>
              <a:off x="2580913" y="46466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30" name="Straight Connector 129"/>
            <p:cNvCxnSpPr/>
            <p:nvPr/>
          </p:nvCxnSpPr>
          <p:spPr bwMode="auto">
            <a:xfrm>
              <a:off x="2885713" y="47990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31" name="Straight Connector 130"/>
            <p:cNvCxnSpPr/>
            <p:nvPr/>
          </p:nvCxnSpPr>
          <p:spPr bwMode="auto">
            <a:xfrm>
              <a:off x="3114313" y="46466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32" name="Straight Connector 131"/>
            <p:cNvCxnSpPr/>
            <p:nvPr/>
          </p:nvCxnSpPr>
          <p:spPr bwMode="auto">
            <a:xfrm>
              <a:off x="3266713" y="42656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33" name="Straight Connector 132"/>
            <p:cNvCxnSpPr/>
            <p:nvPr/>
          </p:nvCxnSpPr>
          <p:spPr bwMode="auto">
            <a:xfrm>
              <a:off x="2276113" y="43418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nvGrpSpPr>
            <p:cNvPr id="135" name="Group 134"/>
            <p:cNvGrpSpPr/>
            <p:nvPr/>
          </p:nvGrpSpPr>
          <p:grpSpPr>
            <a:xfrm>
              <a:off x="2199913" y="4341812"/>
              <a:ext cx="457200" cy="3176"/>
              <a:chOff x="4191000" y="2360612"/>
              <a:chExt cx="457200" cy="3176"/>
            </a:xfrm>
          </p:grpSpPr>
          <p:cxnSp>
            <p:nvCxnSpPr>
              <p:cNvPr id="136" name="Straight Connector 135"/>
              <p:cNvCxnSpPr/>
              <p:nvPr/>
            </p:nvCxnSpPr>
            <p:spPr bwMode="auto">
              <a:xfrm>
                <a:off x="4572000" y="2362200"/>
                <a:ext cx="76200" cy="1588"/>
              </a:xfrm>
              <a:prstGeom prst="line">
                <a:avLst/>
              </a:prstGeom>
              <a:solidFill>
                <a:schemeClr val="accent1"/>
              </a:solidFill>
              <a:ln w="9525" cap="flat" cmpd="sng" algn="ctr">
                <a:solidFill>
                  <a:srgbClr val="0000FF"/>
                </a:solidFill>
                <a:prstDash val="solid"/>
                <a:round/>
                <a:headEnd type="none" w="med" len="med"/>
                <a:tailEnd type="none" w="med" len="med"/>
              </a:ln>
              <a:effectLst/>
            </p:spPr>
          </p:cxnSp>
          <p:cxnSp>
            <p:nvCxnSpPr>
              <p:cNvPr id="137" name="Straight Connector 136"/>
              <p:cNvCxnSpPr/>
              <p:nvPr/>
            </p:nvCxnSpPr>
            <p:spPr bwMode="auto">
              <a:xfrm>
                <a:off x="4191000" y="2360612"/>
                <a:ext cx="76200" cy="1588"/>
              </a:xfrm>
              <a:prstGeom prst="lin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cxnSp>
        </p:grpSp>
        <p:grpSp>
          <p:nvGrpSpPr>
            <p:cNvPr id="138" name="Group 137"/>
            <p:cNvGrpSpPr/>
            <p:nvPr/>
          </p:nvGrpSpPr>
          <p:grpSpPr>
            <a:xfrm>
              <a:off x="2657113" y="4494212"/>
              <a:ext cx="457200" cy="3176"/>
              <a:chOff x="4191000" y="2360612"/>
              <a:chExt cx="457200" cy="3176"/>
            </a:xfrm>
          </p:grpSpPr>
          <p:cxnSp>
            <p:nvCxnSpPr>
              <p:cNvPr id="139" name="Straight Connector 138"/>
              <p:cNvCxnSpPr/>
              <p:nvPr/>
            </p:nvCxnSpPr>
            <p:spPr bwMode="auto">
              <a:xfrm>
                <a:off x="4572000" y="2362200"/>
                <a:ext cx="76200" cy="1588"/>
              </a:xfrm>
              <a:prstGeom prst="line">
                <a:avLst/>
              </a:prstGeom>
              <a:solidFill>
                <a:schemeClr val="accent1"/>
              </a:solidFill>
              <a:ln w="9525" cap="flat" cmpd="sng" algn="ctr">
                <a:solidFill>
                  <a:srgbClr val="0000FF"/>
                </a:solidFill>
                <a:prstDash val="solid"/>
                <a:round/>
                <a:headEnd type="none" w="med" len="med"/>
                <a:tailEnd type="none" w="med" len="med"/>
              </a:ln>
              <a:effectLst/>
            </p:spPr>
          </p:cxnSp>
          <p:cxnSp>
            <p:nvCxnSpPr>
              <p:cNvPr id="140" name="Straight Connector 139"/>
              <p:cNvCxnSpPr/>
              <p:nvPr/>
            </p:nvCxnSpPr>
            <p:spPr bwMode="auto">
              <a:xfrm>
                <a:off x="4191000" y="2360612"/>
                <a:ext cx="76200" cy="1588"/>
              </a:xfrm>
              <a:prstGeom prst="lin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cxnSp>
        </p:grpSp>
        <p:grpSp>
          <p:nvGrpSpPr>
            <p:cNvPr id="141" name="Group 140"/>
            <p:cNvGrpSpPr/>
            <p:nvPr/>
          </p:nvGrpSpPr>
          <p:grpSpPr>
            <a:xfrm>
              <a:off x="2047513" y="4572000"/>
              <a:ext cx="457200" cy="3176"/>
              <a:chOff x="4191000" y="2360612"/>
              <a:chExt cx="457200" cy="3176"/>
            </a:xfrm>
          </p:grpSpPr>
          <p:cxnSp>
            <p:nvCxnSpPr>
              <p:cNvPr id="142" name="Straight Connector 141"/>
              <p:cNvCxnSpPr/>
              <p:nvPr/>
            </p:nvCxnSpPr>
            <p:spPr bwMode="auto">
              <a:xfrm>
                <a:off x="4572000" y="2362200"/>
                <a:ext cx="76200" cy="1588"/>
              </a:xfrm>
              <a:prstGeom prst="line">
                <a:avLst/>
              </a:prstGeom>
              <a:solidFill>
                <a:schemeClr val="accent1"/>
              </a:solidFill>
              <a:ln w="9525" cap="flat" cmpd="sng" algn="ctr">
                <a:solidFill>
                  <a:srgbClr val="0000FF"/>
                </a:solidFill>
                <a:prstDash val="solid"/>
                <a:round/>
                <a:headEnd type="none" w="med" len="med"/>
                <a:tailEnd type="none" w="med" len="med"/>
              </a:ln>
              <a:effectLst/>
            </p:spPr>
          </p:cxnSp>
          <p:cxnSp>
            <p:nvCxnSpPr>
              <p:cNvPr id="143" name="Straight Connector 142"/>
              <p:cNvCxnSpPr/>
              <p:nvPr/>
            </p:nvCxnSpPr>
            <p:spPr bwMode="auto">
              <a:xfrm>
                <a:off x="4191000" y="2360612"/>
                <a:ext cx="76200" cy="1588"/>
              </a:xfrm>
              <a:prstGeom prst="lin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cxnSp>
        </p:grpSp>
        <p:grpSp>
          <p:nvGrpSpPr>
            <p:cNvPr id="144" name="Group 143"/>
            <p:cNvGrpSpPr/>
            <p:nvPr/>
          </p:nvGrpSpPr>
          <p:grpSpPr>
            <a:xfrm>
              <a:off x="2504713" y="4645024"/>
              <a:ext cx="457200" cy="3176"/>
              <a:chOff x="4191000" y="2360612"/>
              <a:chExt cx="457200" cy="3176"/>
            </a:xfrm>
          </p:grpSpPr>
          <p:cxnSp>
            <p:nvCxnSpPr>
              <p:cNvPr id="145" name="Straight Connector 144"/>
              <p:cNvCxnSpPr/>
              <p:nvPr/>
            </p:nvCxnSpPr>
            <p:spPr bwMode="auto">
              <a:xfrm>
                <a:off x="4572000" y="2362200"/>
                <a:ext cx="76200" cy="1588"/>
              </a:xfrm>
              <a:prstGeom prst="line">
                <a:avLst/>
              </a:prstGeom>
              <a:solidFill>
                <a:schemeClr val="accent1"/>
              </a:solidFill>
              <a:ln w="9525" cap="flat" cmpd="sng" algn="ctr">
                <a:solidFill>
                  <a:srgbClr val="0000FF"/>
                </a:solidFill>
                <a:prstDash val="solid"/>
                <a:round/>
                <a:headEnd type="none" w="med" len="med"/>
                <a:tailEnd type="none" w="med" len="med"/>
              </a:ln>
              <a:effectLst/>
            </p:spPr>
          </p:cxnSp>
          <p:cxnSp>
            <p:nvCxnSpPr>
              <p:cNvPr id="146" name="Straight Connector 145"/>
              <p:cNvCxnSpPr/>
              <p:nvPr/>
            </p:nvCxnSpPr>
            <p:spPr bwMode="auto">
              <a:xfrm>
                <a:off x="4191000" y="2360612"/>
                <a:ext cx="76200" cy="1588"/>
              </a:xfrm>
              <a:prstGeom prst="lin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cxnSp>
        </p:grpSp>
        <p:grpSp>
          <p:nvGrpSpPr>
            <p:cNvPr id="147" name="Group 146"/>
            <p:cNvGrpSpPr/>
            <p:nvPr/>
          </p:nvGrpSpPr>
          <p:grpSpPr>
            <a:xfrm>
              <a:off x="2047513" y="4721224"/>
              <a:ext cx="457200" cy="3176"/>
              <a:chOff x="4191000" y="2360612"/>
              <a:chExt cx="457200" cy="3176"/>
            </a:xfrm>
          </p:grpSpPr>
          <p:cxnSp>
            <p:nvCxnSpPr>
              <p:cNvPr id="148" name="Straight Connector 147"/>
              <p:cNvCxnSpPr/>
              <p:nvPr/>
            </p:nvCxnSpPr>
            <p:spPr bwMode="auto">
              <a:xfrm>
                <a:off x="4572000" y="2362200"/>
                <a:ext cx="76200" cy="1588"/>
              </a:xfrm>
              <a:prstGeom prst="line">
                <a:avLst/>
              </a:prstGeom>
              <a:solidFill>
                <a:schemeClr val="accent1"/>
              </a:solidFill>
              <a:ln w="9525" cap="flat" cmpd="sng" algn="ctr">
                <a:solidFill>
                  <a:srgbClr val="0000FF"/>
                </a:solidFill>
                <a:prstDash val="solid"/>
                <a:round/>
                <a:headEnd type="none" w="med" len="med"/>
                <a:tailEnd type="none" w="med" len="med"/>
              </a:ln>
              <a:effectLst/>
            </p:spPr>
          </p:cxnSp>
          <p:cxnSp>
            <p:nvCxnSpPr>
              <p:cNvPr id="149" name="Straight Connector 148"/>
              <p:cNvCxnSpPr/>
              <p:nvPr/>
            </p:nvCxnSpPr>
            <p:spPr bwMode="auto">
              <a:xfrm>
                <a:off x="4191000" y="2360612"/>
                <a:ext cx="76200" cy="1588"/>
              </a:xfrm>
              <a:prstGeom prst="lin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cxnSp>
        </p:grpSp>
        <p:grpSp>
          <p:nvGrpSpPr>
            <p:cNvPr id="150" name="Group 149"/>
            <p:cNvGrpSpPr/>
            <p:nvPr/>
          </p:nvGrpSpPr>
          <p:grpSpPr>
            <a:xfrm>
              <a:off x="3038113" y="4645024"/>
              <a:ext cx="457200" cy="3176"/>
              <a:chOff x="4191000" y="2360612"/>
              <a:chExt cx="457200" cy="3176"/>
            </a:xfrm>
          </p:grpSpPr>
          <p:cxnSp>
            <p:nvCxnSpPr>
              <p:cNvPr id="151" name="Straight Connector 150"/>
              <p:cNvCxnSpPr/>
              <p:nvPr/>
            </p:nvCxnSpPr>
            <p:spPr bwMode="auto">
              <a:xfrm>
                <a:off x="4572000" y="2362200"/>
                <a:ext cx="76200" cy="1588"/>
              </a:xfrm>
              <a:prstGeom prst="line">
                <a:avLst/>
              </a:prstGeom>
              <a:solidFill>
                <a:schemeClr val="accent1"/>
              </a:solidFill>
              <a:ln w="9525" cap="flat" cmpd="sng" algn="ctr">
                <a:solidFill>
                  <a:srgbClr val="0000FF"/>
                </a:solidFill>
                <a:prstDash val="solid"/>
                <a:round/>
                <a:headEnd type="none" w="med" len="med"/>
                <a:tailEnd type="none" w="med" len="med"/>
              </a:ln>
              <a:effectLst/>
            </p:spPr>
          </p:cxnSp>
          <p:cxnSp>
            <p:nvCxnSpPr>
              <p:cNvPr id="152" name="Straight Connector 151"/>
              <p:cNvCxnSpPr/>
              <p:nvPr/>
            </p:nvCxnSpPr>
            <p:spPr bwMode="auto">
              <a:xfrm>
                <a:off x="4191000" y="2360612"/>
                <a:ext cx="76200" cy="1588"/>
              </a:xfrm>
              <a:prstGeom prst="lin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cxnSp>
        </p:grpSp>
        <p:grpSp>
          <p:nvGrpSpPr>
            <p:cNvPr id="153" name="Group 152"/>
            <p:cNvGrpSpPr/>
            <p:nvPr/>
          </p:nvGrpSpPr>
          <p:grpSpPr>
            <a:xfrm>
              <a:off x="2809513" y="4797424"/>
              <a:ext cx="457200" cy="3176"/>
              <a:chOff x="4191000" y="2360612"/>
              <a:chExt cx="457200" cy="3176"/>
            </a:xfrm>
          </p:grpSpPr>
          <p:cxnSp>
            <p:nvCxnSpPr>
              <p:cNvPr id="154" name="Straight Connector 153"/>
              <p:cNvCxnSpPr/>
              <p:nvPr/>
            </p:nvCxnSpPr>
            <p:spPr bwMode="auto">
              <a:xfrm>
                <a:off x="4572000" y="2362200"/>
                <a:ext cx="76200" cy="1588"/>
              </a:xfrm>
              <a:prstGeom prst="line">
                <a:avLst/>
              </a:prstGeom>
              <a:solidFill>
                <a:schemeClr val="accent1"/>
              </a:solidFill>
              <a:ln w="9525" cap="flat" cmpd="sng" algn="ctr">
                <a:solidFill>
                  <a:srgbClr val="0000FF"/>
                </a:solidFill>
                <a:prstDash val="solid"/>
                <a:round/>
                <a:headEnd type="none" w="med" len="med"/>
                <a:tailEnd type="none" w="med" len="med"/>
              </a:ln>
              <a:effectLst/>
            </p:spPr>
          </p:cxnSp>
          <p:cxnSp>
            <p:nvCxnSpPr>
              <p:cNvPr id="155" name="Straight Connector 154"/>
              <p:cNvCxnSpPr/>
              <p:nvPr/>
            </p:nvCxnSpPr>
            <p:spPr bwMode="auto">
              <a:xfrm>
                <a:off x="4191000" y="2360612"/>
                <a:ext cx="76200" cy="1588"/>
              </a:xfrm>
              <a:prstGeom prst="lin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cxnSp>
        </p:grpSp>
        <p:grpSp>
          <p:nvGrpSpPr>
            <p:cNvPr id="156" name="Group 155"/>
            <p:cNvGrpSpPr/>
            <p:nvPr/>
          </p:nvGrpSpPr>
          <p:grpSpPr>
            <a:xfrm>
              <a:off x="3191933" y="4267200"/>
              <a:ext cx="457200" cy="3176"/>
              <a:chOff x="4191000" y="2360612"/>
              <a:chExt cx="457200" cy="3176"/>
            </a:xfrm>
          </p:grpSpPr>
          <p:cxnSp>
            <p:nvCxnSpPr>
              <p:cNvPr id="157" name="Straight Connector 156"/>
              <p:cNvCxnSpPr/>
              <p:nvPr/>
            </p:nvCxnSpPr>
            <p:spPr bwMode="auto">
              <a:xfrm>
                <a:off x="4572000" y="2362200"/>
                <a:ext cx="76200" cy="1588"/>
              </a:xfrm>
              <a:prstGeom prst="line">
                <a:avLst/>
              </a:prstGeom>
              <a:solidFill>
                <a:schemeClr val="accent1"/>
              </a:solidFill>
              <a:ln w="9525" cap="flat" cmpd="sng" algn="ctr">
                <a:solidFill>
                  <a:srgbClr val="0000FF"/>
                </a:solidFill>
                <a:prstDash val="solid"/>
                <a:round/>
                <a:headEnd type="none" w="med" len="med"/>
                <a:tailEnd type="none" w="med" len="med"/>
              </a:ln>
              <a:effectLst/>
            </p:spPr>
          </p:cxnSp>
          <p:cxnSp>
            <p:nvCxnSpPr>
              <p:cNvPr id="158" name="Straight Connector 157"/>
              <p:cNvCxnSpPr/>
              <p:nvPr/>
            </p:nvCxnSpPr>
            <p:spPr bwMode="auto">
              <a:xfrm>
                <a:off x="4191000" y="2360612"/>
                <a:ext cx="76200" cy="1588"/>
              </a:xfrm>
              <a:prstGeom prst="lin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cxnSp>
        </p:grpSp>
      </p:grpSp>
      <p:grpSp>
        <p:nvGrpSpPr>
          <p:cNvPr id="192" name="Group 191"/>
          <p:cNvGrpSpPr/>
          <p:nvPr/>
        </p:nvGrpSpPr>
        <p:grpSpPr>
          <a:xfrm>
            <a:off x="8531225" y="2257425"/>
            <a:ext cx="1601620" cy="534988"/>
            <a:chOff x="2047513" y="4265612"/>
            <a:chExt cx="1601620" cy="534988"/>
          </a:xfrm>
        </p:grpSpPr>
        <p:cxnSp>
          <p:nvCxnSpPr>
            <p:cNvPr id="193" name="Straight Connector 192"/>
            <p:cNvCxnSpPr/>
            <p:nvPr/>
          </p:nvCxnSpPr>
          <p:spPr bwMode="auto">
            <a:xfrm>
              <a:off x="2123713" y="45704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94" name="Straight Connector 193"/>
            <p:cNvCxnSpPr/>
            <p:nvPr/>
          </p:nvCxnSpPr>
          <p:spPr bwMode="auto">
            <a:xfrm>
              <a:off x="2123713" y="47228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95" name="Straight Connector 194"/>
            <p:cNvCxnSpPr/>
            <p:nvPr/>
          </p:nvCxnSpPr>
          <p:spPr bwMode="auto">
            <a:xfrm>
              <a:off x="2733313" y="44942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96" name="Straight Connector 195"/>
            <p:cNvCxnSpPr/>
            <p:nvPr/>
          </p:nvCxnSpPr>
          <p:spPr bwMode="auto">
            <a:xfrm>
              <a:off x="2580913" y="46466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97" name="Straight Connector 196"/>
            <p:cNvCxnSpPr/>
            <p:nvPr/>
          </p:nvCxnSpPr>
          <p:spPr bwMode="auto">
            <a:xfrm>
              <a:off x="2885713" y="47990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98" name="Straight Connector 197"/>
            <p:cNvCxnSpPr/>
            <p:nvPr/>
          </p:nvCxnSpPr>
          <p:spPr bwMode="auto">
            <a:xfrm>
              <a:off x="3114313" y="46466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99" name="Straight Connector 198"/>
            <p:cNvCxnSpPr/>
            <p:nvPr/>
          </p:nvCxnSpPr>
          <p:spPr bwMode="auto">
            <a:xfrm>
              <a:off x="3266713" y="42656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00" name="Straight Connector 199"/>
            <p:cNvCxnSpPr/>
            <p:nvPr/>
          </p:nvCxnSpPr>
          <p:spPr bwMode="auto">
            <a:xfrm>
              <a:off x="2276113" y="43418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nvGrpSpPr>
            <p:cNvPr id="201" name="Group 134"/>
            <p:cNvGrpSpPr/>
            <p:nvPr/>
          </p:nvGrpSpPr>
          <p:grpSpPr>
            <a:xfrm>
              <a:off x="2199913" y="4341812"/>
              <a:ext cx="457200" cy="3176"/>
              <a:chOff x="4191000" y="2360612"/>
              <a:chExt cx="457200" cy="3176"/>
            </a:xfrm>
          </p:grpSpPr>
          <p:cxnSp>
            <p:nvCxnSpPr>
              <p:cNvPr id="223" name="Straight Connector 222"/>
              <p:cNvCxnSpPr/>
              <p:nvPr/>
            </p:nvCxnSpPr>
            <p:spPr bwMode="auto">
              <a:xfrm>
                <a:off x="4572000" y="2362200"/>
                <a:ext cx="76200" cy="1588"/>
              </a:xfrm>
              <a:prstGeom prst="line">
                <a:avLst/>
              </a:prstGeom>
              <a:solidFill>
                <a:schemeClr val="accent1"/>
              </a:solidFill>
              <a:ln w="9525" cap="flat" cmpd="sng" algn="ctr">
                <a:solidFill>
                  <a:srgbClr val="0000FF"/>
                </a:solidFill>
                <a:prstDash val="solid"/>
                <a:round/>
                <a:headEnd type="none" w="med" len="med"/>
                <a:tailEnd type="none" w="med" len="med"/>
              </a:ln>
              <a:effectLst/>
            </p:spPr>
          </p:cxnSp>
          <p:cxnSp>
            <p:nvCxnSpPr>
              <p:cNvPr id="224" name="Straight Connector 223"/>
              <p:cNvCxnSpPr/>
              <p:nvPr/>
            </p:nvCxnSpPr>
            <p:spPr bwMode="auto">
              <a:xfrm>
                <a:off x="4191000" y="2360612"/>
                <a:ext cx="76200" cy="1588"/>
              </a:xfrm>
              <a:prstGeom prst="lin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cxnSp>
        </p:grpSp>
        <p:grpSp>
          <p:nvGrpSpPr>
            <p:cNvPr id="202" name="Group 137"/>
            <p:cNvGrpSpPr/>
            <p:nvPr/>
          </p:nvGrpSpPr>
          <p:grpSpPr>
            <a:xfrm>
              <a:off x="2657113" y="4494212"/>
              <a:ext cx="457200" cy="3176"/>
              <a:chOff x="4191000" y="2360612"/>
              <a:chExt cx="457200" cy="3176"/>
            </a:xfrm>
          </p:grpSpPr>
          <p:cxnSp>
            <p:nvCxnSpPr>
              <p:cNvPr id="221" name="Straight Connector 220"/>
              <p:cNvCxnSpPr/>
              <p:nvPr/>
            </p:nvCxnSpPr>
            <p:spPr bwMode="auto">
              <a:xfrm>
                <a:off x="4572000" y="2362200"/>
                <a:ext cx="76200" cy="1588"/>
              </a:xfrm>
              <a:prstGeom prst="line">
                <a:avLst/>
              </a:prstGeom>
              <a:solidFill>
                <a:schemeClr val="accent1"/>
              </a:solidFill>
              <a:ln w="9525" cap="flat" cmpd="sng" algn="ctr">
                <a:solidFill>
                  <a:srgbClr val="0000FF"/>
                </a:solidFill>
                <a:prstDash val="solid"/>
                <a:round/>
                <a:headEnd type="none" w="med" len="med"/>
                <a:tailEnd type="none" w="med" len="med"/>
              </a:ln>
              <a:effectLst/>
            </p:spPr>
          </p:cxnSp>
          <p:cxnSp>
            <p:nvCxnSpPr>
              <p:cNvPr id="222" name="Straight Connector 221"/>
              <p:cNvCxnSpPr/>
              <p:nvPr/>
            </p:nvCxnSpPr>
            <p:spPr bwMode="auto">
              <a:xfrm>
                <a:off x="4191000" y="2360612"/>
                <a:ext cx="76200" cy="1588"/>
              </a:xfrm>
              <a:prstGeom prst="lin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cxnSp>
        </p:grpSp>
        <p:grpSp>
          <p:nvGrpSpPr>
            <p:cNvPr id="203" name="Group 140"/>
            <p:cNvGrpSpPr/>
            <p:nvPr/>
          </p:nvGrpSpPr>
          <p:grpSpPr>
            <a:xfrm>
              <a:off x="2047513" y="4572000"/>
              <a:ext cx="457200" cy="3176"/>
              <a:chOff x="4191000" y="2360612"/>
              <a:chExt cx="457200" cy="3176"/>
            </a:xfrm>
          </p:grpSpPr>
          <p:cxnSp>
            <p:nvCxnSpPr>
              <p:cNvPr id="219" name="Straight Connector 218"/>
              <p:cNvCxnSpPr/>
              <p:nvPr/>
            </p:nvCxnSpPr>
            <p:spPr bwMode="auto">
              <a:xfrm>
                <a:off x="4572000" y="2362200"/>
                <a:ext cx="76200" cy="1588"/>
              </a:xfrm>
              <a:prstGeom prst="line">
                <a:avLst/>
              </a:prstGeom>
              <a:solidFill>
                <a:schemeClr val="accent1"/>
              </a:solidFill>
              <a:ln w="9525" cap="flat" cmpd="sng" algn="ctr">
                <a:solidFill>
                  <a:srgbClr val="0000FF"/>
                </a:solidFill>
                <a:prstDash val="solid"/>
                <a:round/>
                <a:headEnd type="none" w="med" len="med"/>
                <a:tailEnd type="none" w="med" len="med"/>
              </a:ln>
              <a:effectLst/>
            </p:spPr>
          </p:cxnSp>
          <p:cxnSp>
            <p:nvCxnSpPr>
              <p:cNvPr id="220" name="Straight Connector 219"/>
              <p:cNvCxnSpPr/>
              <p:nvPr/>
            </p:nvCxnSpPr>
            <p:spPr bwMode="auto">
              <a:xfrm>
                <a:off x="4191000" y="2360612"/>
                <a:ext cx="76200" cy="1588"/>
              </a:xfrm>
              <a:prstGeom prst="lin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cxnSp>
        </p:grpSp>
        <p:grpSp>
          <p:nvGrpSpPr>
            <p:cNvPr id="204" name="Group 143"/>
            <p:cNvGrpSpPr/>
            <p:nvPr/>
          </p:nvGrpSpPr>
          <p:grpSpPr>
            <a:xfrm>
              <a:off x="2504713" y="4645024"/>
              <a:ext cx="457200" cy="3176"/>
              <a:chOff x="4191000" y="2360612"/>
              <a:chExt cx="457200" cy="3176"/>
            </a:xfrm>
          </p:grpSpPr>
          <p:cxnSp>
            <p:nvCxnSpPr>
              <p:cNvPr id="217" name="Straight Connector 216"/>
              <p:cNvCxnSpPr/>
              <p:nvPr/>
            </p:nvCxnSpPr>
            <p:spPr bwMode="auto">
              <a:xfrm>
                <a:off x="4572000" y="2362200"/>
                <a:ext cx="76200" cy="1588"/>
              </a:xfrm>
              <a:prstGeom prst="line">
                <a:avLst/>
              </a:prstGeom>
              <a:solidFill>
                <a:schemeClr val="accent1"/>
              </a:solidFill>
              <a:ln w="9525" cap="flat" cmpd="sng" algn="ctr">
                <a:solidFill>
                  <a:srgbClr val="0000FF"/>
                </a:solidFill>
                <a:prstDash val="solid"/>
                <a:round/>
                <a:headEnd type="none" w="med" len="med"/>
                <a:tailEnd type="none" w="med" len="med"/>
              </a:ln>
              <a:effectLst/>
            </p:spPr>
          </p:cxnSp>
          <p:cxnSp>
            <p:nvCxnSpPr>
              <p:cNvPr id="218" name="Straight Connector 217"/>
              <p:cNvCxnSpPr/>
              <p:nvPr/>
            </p:nvCxnSpPr>
            <p:spPr bwMode="auto">
              <a:xfrm>
                <a:off x="4191000" y="2360612"/>
                <a:ext cx="76200" cy="1588"/>
              </a:xfrm>
              <a:prstGeom prst="lin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cxnSp>
        </p:grpSp>
        <p:grpSp>
          <p:nvGrpSpPr>
            <p:cNvPr id="205" name="Group 146"/>
            <p:cNvGrpSpPr/>
            <p:nvPr/>
          </p:nvGrpSpPr>
          <p:grpSpPr>
            <a:xfrm>
              <a:off x="2047513" y="4721224"/>
              <a:ext cx="457200" cy="3176"/>
              <a:chOff x="4191000" y="2360612"/>
              <a:chExt cx="457200" cy="3176"/>
            </a:xfrm>
          </p:grpSpPr>
          <p:cxnSp>
            <p:nvCxnSpPr>
              <p:cNvPr id="215" name="Straight Connector 214"/>
              <p:cNvCxnSpPr/>
              <p:nvPr/>
            </p:nvCxnSpPr>
            <p:spPr bwMode="auto">
              <a:xfrm>
                <a:off x="4572000" y="2362200"/>
                <a:ext cx="76200" cy="1588"/>
              </a:xfrm>
              <a:prstGeom prst="line">
                <a:avLst/>
              </a:prstGeom>
              <a:solidFill>
                <a:schemeClr val="accent1"/>
              </a:solidFill>
              <a:ln w="9525" cap="flat" cmpd="sng" algn="ctr">
                <a:solidFill>
                  <a:srgbClr val="0000FF"/>
                </a:solidFill>
                <a:prstDash val="solid"/>
                <a:round/>
                <a:headEnd type="none" w="med" len="med"/>
                <a:tailEnd type="none" w="med" len="med"/>
              </a:ln>
              <a:effectLst/>
            </p:spPr>
          </p:cxnSp>
          <p:cxnSp>
            <p:nvCxnSpPr>
              <p:cNvPr id="216" name="Straight Connector 215"/>
              <p:cNvCxnSpPr/>
              <p:nvPr/>
            </p:nvCxnSpPr>
            <p:spPr bwMode="auto">
              <a:xfrm>
                <a:off x="4191000" y="2360612"/>
                <a:ext cx="76200" cy="1588"/>
              </a:xfrm>
              <a:prstGeom prst="lin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cxnSp>
        </p:grpSp>
        <p:grpSp>
          <p:nvGrpSpPr>
            <p:cNvPr id="206" name="Group 149"/>
            <p:cNvGrpSpPr/>
            <p:nvPr/>
          </p:nvGrpSpPr>
          <p:grpSpPr>
            <a:xfrm>
              <a:off x="3038113" y="4645024"/>
              <a:ext cx="457200" cy="3176"/>
              <a:chOff x="4191000" y="2360612"/>
              <a:chExt cx="457200" cy="3176"/>
            </a:xfrm>
          </p:grpSpPr>
          <p:cxnSp>
            <p:nvCxnSpPr>
              <p:cNvPr id="213" name="Straight Connector 212"/>
              <p:cNvCxnSpPr/>
              <p:nvPr/>
            </p:nvCxnSpPr>
            <p:spPr bwMode="auto">
              <a:xfrm>
                <a:off x="4572000" y="2362200"/>
                <a:ext cx="76200" cy="1588"/>
              </a:xfrm>
              <a:prstGeom prst="line">
                <a:avLst/>
              </a:prstGeom>
              <a:solidFill>
                <a:schemeClr val="accent1"/>
              </a:solidFill>
              <a:ln w="9525" cap="flat" cmpd="sng" algn="ctr">
                <a:solidFill>
                  <a:srgbClr val="0000FF"/>
                </a:solidFill>
                <a:prstDash val="solid"/>
                <a:round/>
                <a:headEnd type="none" w="med" len="med"/>
                <a:tailEnd type="none" w="med" len="med"/>
              </a:ln>
              <a:effectLst/>
            </p:spPr>
          </p:cxnSp>
          <p:cxnSp>
            <p:nvCxnSpPr>
              <p:cNvPr id="214" name="Straight Connector 213"/>
              <p:cNvCxnSpPr/>
              <p:nvPr/>
            </p:nvCxnSpPr>
            <p:spPr bwMode="auto">
              <a:xfrm>
                <a:off x="4191000" y="2360612"/>
                <a:ext cx="76200" cy="1588"/>
              </a:xfrm>
              <a:prstGeom prst="lin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cxnSp>
        </p:grpSp>
        <p:grpSp>
          <p:nvGrpSpPr>
            <p:cNvPr id="207" name="Group 152"/>
            <p:cNvGrpSpPr/>
            <p:nvPr/>
          </p:nvGrpSpPr>
          <p:grpSpPr>
            <a:xfrm>
              <a:off x="2809513" y="4797424"/>
              <a:ext cx="457200" cy="3176"/>
              <a:chOff x="4191000" y="2360612"/>
              <a:chExt cx="457200" cy="3176"/>
            </a:xfrm>
          </p:grpSpPr>
          <p:cxnSp>
            <p:nvCxnSpPr>
              <p:cNvPr id="211" name="Straight Connector 210"/>
              <p:cNvCxnSpPr/>
              <p:nvPr/>
            </p:nvCxnSpPr>
            <p:spPr bwMode="auto">
              <a:xfrm>
                <a:off x="4572000" y="2362200"/>
                <a:ext cx="76200" cy="1588"/>
              </a:xfrm>
              <a:prstGeom prst="line">
                <a:avLst/>
              </a:prstGeom>
              <a:solidFill>
                <a:schemeClr val="accent1"/>
              </a:solidFill>
              <a:ln w="9525" cap="flat" cmpd="sng" algn="ctr">
                <a:solidFill>
                  <a:srgbClr val="0000FF"/>
                </a:solidFill>
                <a:prstDash val="solid"/>
                <a:round/>
                <a:headEnd type="none" w="med" len="med"/>
                <a:tailEnd type="none" w="med" len="med"/>
              </a:ln>
              <a:effectLst/>
            </p:spPr>
          </p:cxnSp>
          <p:cxnSp>
            <p:nvCxnSpPr>
              <p:cNvPr id="212" name="Straight Connector 211"/>
              <p:cNvCxnSpPr/>
              <p:nvPr/>
            </p:nvCxnSpPr>
            <p:spPr bwMode="auto">
              <a:xfrm>
                <a:off x="4191000" y="2360612"/>
                <a:ext cx="76200" cy="1588"/>
              </a:xfrm>
              <a:prstGeom prst="lin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cxnSp>
        </p:grpSp>
        <p:grpSp>
          <p:nvGrpSpPr>
            <p:cNvPr id="208" name="Group 155"/>
            <p:cNvGrpSpPr/>
            <p:nvPr/>
          </p:nvGrpSpPr>
          <p:grpSpPr>
            <a:xfrm>
              <a:off x="3191933" y="4267200"/>
              <a:ext cx="457200" cy="3176"/>
              <a:chOff x="4191000" y="2360612"/>
              <a:chExt cx="457200" cy="3176"/>
            </a:xfrm>
          </p:grpSpPr>
          <p:cxnSp>
            <p:nvCxnSpPr>
              <p:cNvPr id="209" name="Straight Connector 208"/>
              <p:cNvCxnSpPr/>
              <p:nvPr/>
            </p:nvCxnSpPr>
            <p:spPr bwMode="auto">
              <a:xfrm>
                <a:off x="4572000" y="2362200"/>
                <a:ext cx="76200" cy="1588"/>
              </a:xfrm>
              <a:prstGeom prst="line">
                <a:avLst/>
              </a:prstGeom>
              <a:solidFill>
                <a:schemeClr val="accent1"/>
              </a:solidFill>
              <a:ln w="9525" cap="flat" cmpd="sng" algn="ctr">
                <a:solidFill>
                  <a:srgbClr val="0000FF"/>
                </a:solidFill>
                <a:prstDash val="solid"/>
                <a:round/>
                <a:headEnd type="none" w="med" len="med"/>
                <a:tailEnd type="none" w="med" len="med"/>
              </a:ln>
              <a:effectLst/>
            </p:spPr>
          </p:cxnSp>
          <p:cxnSp>
            <p:nvCxnSpPr>
              <p:cNvPr id="210" name="Straight Connector 209"/>
              <p:cNvCxnSpPr/>
              <p:nvPr/>
            </p:nvCxnSpPr>
            <p:spPr bwMode="auto">
              <a:xfrm>
                <a:off x="4191000" y="2360612"/>
                <a:ext cx="76200" cy="1588"/>
              </a:xfrm>
              <a:prstGeom prst="lin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cxnSp>
        </p:grpSp>
      </p:grpSp>
      <p:grpSp>
        <p:nvGrpSpPr>
          <p:cNvPr id="225" name="Group 224"/>
          <p:cNvGrpSpPr/>
          <p:nvPr/>
        </p:nvGrpSpPr>
        <p:grpSpPr>
          <a:xfrm>
            <a:off x="8512175" y="2209800"/>
            <a:ext cx="1601620" cy="534988"/>
            <a:chOff x="2047513" y="4265612"/>
            <a:chExt cx="1601620" cy="534988"/>
          </a:xfrm>
        </p:grpSpPr>
        <p:cxnSp>
          <p:nvCxnSpPr>
            <p:cNvPr id="226" name="Straight Connector 225"/>
            <p:cNvCxnSpPr/>
            <p:nvPr/>
          </p:nvCxnSpPr>
          <p:spPr bwMode="auto">
            <a:xfrm>
              <a:off x="2123713" y="45704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27" name="Straight Connector 226"/>
            <p:cNvCxnSpPr/>
            <p:nvPr/>
          </p:nvCxnSpPr>
          <p:spPr bwMode="auto">
            <a:xfrm>
              <a:off x="2123713" y="47228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28" name="Straight Connector 227"/>
            <p:cNvCxnSpPr/>
            <p:nvPr/>
          </p:nvCxnSpPr>
          <p:spPr bwMode="auto">
            <a:xfrm>
              <a:off x="2733313" y="44942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29" name="Straight Connector 228"/>
            <p:cNvCxnSpPr/>
            <p:nvPr/>
          </p:nvCxnSpPr>
          <p:spPr bwMode="auto">
            <a:xfrm>
              <a:off x="2580913" y="46466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30" name="Straight Connector 229"/>
            <p:cNvCxnSpPr/>
            <p:nvPr/>
          </p:nvCxnSpPr>
          <p:spPr bwMode="auto">
            <a:xfrm>
              <a:off x="2885713" y="47990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31" name="Straight Connector 230"/>
            <p:cNvCxnSpPr/>
            <p:nvPr/>
          </p:nvCxnSpPr>
          <p:spPr bwMode="auto">
            <a:xfrm>
              <a:off x="3114313" y="46466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32" name="Straight Connector 231"/>
            <p:cNvCxnSpPr/>
            <p:nvPr/>
          </p:nvCxnSpPr>
          <p:spPr bwMode="auto">
            <a:xfrm>
              <a:off x="3266713" y="42656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33" name="Straight Connector 232"/>
            <p:cNvCxnSpPr/>
            <p:nvPr/>
          </p:nvCxnSpPr>
          <p:spPr bwMode="auto">
            <a:xfrm>
              <a:off x="2276113" y="43418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nvGrpSpPr>
            <p:cNvPr id="234" name="Group 134"/>
            <p:cNvGrpSpPr/>
            <p:nvPr/>
          </p:nvGrpSpPr>
          <p:grpSpPr>
            <a:xfrm>
              <a:off x="2199913" y="4341812"/>
              <a:ext cx="457200" cy="3176"/>
              <a:chOff x="4191000" y="2360612"/>
              <a:chExt cx="457200" cy="3176"/>
            </a:xfrm>
          </p:grpSpPr>
          <p:cxnSp>
            <p:nvCxnSpPr>
              <p:cNvPr id="256" name="Straight Connector 255"/>
              <p:cNvCxnSpPr/>
              <p:nvPr/>
            </p:nvCxnSpPr>
            <p:spPr bwMode="auto">
              <a:xfrm>
                <a:off x="4572000" y="2362200"/>
                <a:ext cx="76200" cy="1588"/>
              </a:xfrm>
              <a:prstGeom prst="line">
                <a:avLst/>
              </a:prstGeom>
              <a:solidFill>
                <a:schemeClr val="accent1"/>
              </a:solidFill>
              <a:ln w="9525" cap="flat" cmpd="sng" algn="ctr">
                <a:solidFill>
                  <a:srgbClr val="0000FF"/>
                </a:solidFill>
                <a:prstDash val="solid"/>
                <a:round/>
                <a:headEnd type="none" w="med" len="med"/>
                <a:tailEnd type="none" w="med" len="med"/>
              </a:ln>
              <a:effectLst/>
            </p:spPr>
          </p:cxnSp>
          <p:cxnSp>
            <p:nvCxnSpPr>
              <p:cNvPr id="257" name="Straight Connector 256"/>
              <p:cNvCxnSpPr/>
              <p:nvPr/>
            </p:nvCxnSpPr>
            <p:spPr bwMode="auto">
              <a:xfrm>
                <a:off x="4191000" y="2360612"/>
                <a:ext cx="76200" cy="1588"/>
              </a:xfrm>
              <a:prstGeom prst="lin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cxnSp>
        </p:grpSp>
        <p:grpSp>
          <p:nvGrpSpPr>
            <p:cNvPr id="235" name="Group 137"/>
            <p:cNvGrpSpPr/>
            <p:nvPr/>
          </p:nvGrpSpPr>
          <p:grpSpPr>
            <a:xfrm>
              <a:off x="2657113" y="4494212"/>
              <a:ext cx="457200" cy="3176"/>
              <a:chOff x="4191000" y="2360612"/>
              <a:chExt cx="457200" cy="3176"/>
            </a:xfrm>
          </p:grpSpPr>
          <p:cxnSp>
            <p:nvCxnSpPr>
              <p:cNvPr id="254" name="Straight Connector 253"/>
              <p:cNvCxnSpPr/>
              <p:nvPr/>
            </p:nvCxnSpPr>
            <p:spPr bwMode="auto">
              <a:xfrm>
                <a:off x="4572000" y="2362200"/>
                <a:ext cx="76200" cy="1588"/>
              </a:xfrm>
              <a:prstGeom prst="line">
                <a:avLst/>
              </a:prstGeom>
              <a:solidFill>
                <a:schemeClr val="accent1"/>
              </a:solidFill>
              <a:ln w="9525" cap="flat" cmpd="sng" algn="ctr">
                <a:solidFill>
                  <a:srgbClr val="0000FF"/>
                </a:solidFill>
                <a:prstDash val="solid"/>
                <a:round/>
                <a:headEnd type="none" w="med" len="med"/>
                <a:tailEnd type="none" w="med" len="med"/>
              </a:ln>
              <a:effectLst/>
            </p:spPr>
          </p:cxnSp>
          <p:cxnSp>
            <p:nvCxnSpPr>
              <p:cNvPr id="255" name="Straight Connector 254"/>
              <p:cNvCxnSpPr/>
              <p:nvPr/>
            </p:nvCxnSpPr>
            <p:spPr bwMode="auto">
              <a:xfrm>
                <a:off x="4191000" y="2360612"/>
                <a:ext cx="76200" cy="1588"/>
              </a:xfrm>
              <a:prstGeom prst="lin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cxnSp>
        </p:grpSp>
        <p:grpSp>
          <p:nvGrpSpPr>
            <p:cNvPr id="236" name="Group 140"/>
            <p:cNvGrpSpPr/>
            <p:nvPr/>
          </p:nvGrpSpPr>
          <p:grpSpPr>
            <a:xfrm>
              <a:off x="2047513" y="4572000"/>
              <a:ext cx="457200" cy="3176"/>
              <a:chOff x="4191000" y="2360612"/>
              <a:chExt cx="457200" cy="3176"/>
            </a:xfrm>
          </p:grpSpPr>
          <p:cxnSp>
            <p:nvCxnSpPr>
              <p:cNvPr id="252" name="Straight Connector 251"/>
              <p:cNvCxnSpPr/>
              <p:nvPr/>
            </p:nvCxnSpPr>
            <p:spPr bwMode="auto">
              <a:xfrm>
                <a:off x="4572000" y="2362200"/>
                <a:ext cx="76200" cy="1588"/>
              </a:xfrm>
              <a:prstGeom prst="line">
                <a:avLst/>
              </a:prstGeom>
              <a:solidFill>
                <a:schemeClr val="accent1"/>
              </a:solidFill>
              <a:ln w="9525" cap="flat" cmpd="sng" algn="ctr">
                <a:solidFill>
                  <a:srgbClr val="0000FF"/>
                </a:solidFill>
                <a:prstDash val="solid"/>
                <a:round/>
                <a:headEnd type="none" w="med" len="med"/>
                <a:tailEnd type="none" w="med" len="med"/>
              </a:ln>
              <a:effectLst/>
            </p:spPr>
          </p:cxnSp>
          <p:cxnSp>
            <p:nvCxnSpPr>
              <p:cNvPr id="253" name="Straight Connector 252"/>
              <p:cNvCxnSpPr/>
              <p:nvPr/>
            </p:nvCxnSpPr>
            <p:spPr bwMode="auto">
              <a:xfrm>
                <a:off x="4191000" y="2360612"/>
                <a:ext cx="76200" cy="1588"/>
              </a:xfrm>
              <a:prstGeom prst="lin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cxnSp>
        </p:grpSp>
        <p:grpSp>
          <p:nvGrpSpPr>
            <p:cNvPr id="237" name="Group 143"/>
            <p:cNvGrpSpPr/>
            <p:nvPr/>
          </p:nvGrpSpPr>
          <p:grpSpPr>
            <a:xfrm>
              <a:off x="2504713" y="4645024"/>
              <a:ext cx="457200" cy="3176"/>
              <a:chOff x="4191000" y="2360612"/>
              <a:chExt cx="457200" cy="3176"/>
            </a:xfrm>
          </p:grpSpPr>
          <p:cxnSp>
            <p:nvCxnSpPr>
              <p:cNvPr id="250" name="Straight Connector 249"/>
              <p:cNvCxnSpPr/>
              <p:nvPr/>
            </p:nvCxnSpPr>
            <p:spPr bwMode="auto">
              <a:xfrm>
                <a:off x="4572000" y="2362200"/>
                <a:ext cx="76200" cy="1588"/>
              </a:xfrm>
              <a:prstGeom prst="line">
                <a:avLst/>
              </a:prstGeom>
              <a:solidFill>
                <a:schemeClr val="accent1"/>
              </a:solidFill>
              <a:ln w="9525" cap="flat" cmpd="sng" algn="ctr">
                <a:solidFill>
                  <a:srgbClr val="0000FF"/>
                </a:solidFill>
                <a:prstDash val="solid"/>
                <a:round/>
                <a:headEnd type="none" w="med" len="med"/>
                <a:tailEnd type="none" w="med" len="med"/>
              </a:ln>
              <a:effectLst/>
            </p:spPr>
          </p:cxnSp>
          <p:cxnSp>
            <p:nvCxnSpPr>
              <p:cNvPr id="251" name="Straight Connector 250"/>
              <p:cNvCxnSpPr/>
              <p:nvPr/>
            </p:nvCxnSpPr>
            <p:spPr bwMode="auto">
              <a:xfrm>
                <a:off x="4191000" y="2360612"/>
                <a:ext cx="76200" cy="1588"/>
              </a:xfrm>
              <a:prstGeom prst="lin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cxnSp>
        </p:grpSp>
        <p:grpSp>
          <p:nvGrpSpPr>
            <p:cNvPr id="238" name="Group 146"/>
            <p:cNvGrpSpPr/>
            <p:nvPr/>
          </p:nvGrpSpPr>
          <p:grpSpPr>
            <a:xfrm>
              <a:off x="2047513" y="4721224"/>
              <a:ext cx="457200" cy="3176"/>
              <a:chOff x="4191000" y="2360612"/>
              <a:chExt cx="457200" cy="3176"/>
            </a:xfrm>
          </p:grpSpPr>
          <p:cxnSp>
            <p:nvCxnSpPr>
              <p:cNvPr id="248" name="Straight Connector 247"/>
              <p:cNvCxnSpPr/>
              <p:nvPr/>
            </p:nvCxnSpPr>
            <p:spPr bwMode="auto">
              <a:xfrm>
                <a:off x="4572000" y="2362200"/>
                <a:ext cx="76200" cy="1588"/>
              </a:xfrm>
              <a:prstGeom prst="line">
                <a:avLst/>
              </a:prstGeom>
              <a:solidFill>
                <a:schemeClr val="accent1"/>
              </a:solidFill>
              <a:ln w="9525" cap="flat" cmpd="sng" algn="ctr">
                <a:solidFill>
                  <a:srgbClr val="0000FF"/>
                </a:solidFill>
                <a:prstDash val="solid"/>
                <a:round/>
                <a:headEnd type="none" w="med" len="med"/>
                <a:tailEnd type="none" w="med" len="med"/>
              </a:ln>
              <a:effectLst/>
            </p:spPr>
          </p:cxnSp>
          <p:cxnSp>
            <p:nvCxnSpPr>
              <p:cNvPr id="249" name="Straight Connector 248"/>
              <p:cNvCxnSpPr/>
              <p:nvPr/>
            </p:nvCxnSpPr>
            <p:spPr bwMode="auto">
              <a:xfrm>
                <a:off x="4191000" y="2360612"/>
                <a:ext cx="76200" cy="1588"/>
              </a:xfrm>
              <a:prstGeom prst="lin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cxnSp>
        </p:grpSp>
        <p:grpSp>
          <p:nvGrpSpPr>
            <p:cNvPr id="239" name="Group 149"/>
            <p:cNvGrpSpPr/>
            <p:nvPr/>
          </p:nvGrpSpPr>
          <p:grpSpPr>
            <a:xfrm>
              <a:off x="3038113" y="4645024"/>
              <a:ext cx="457200" cy="3176"/>
              <a:chOff x="4191000" y="2360612"/>
              <a:chExt cx="457200" cy="3176"/>
            </a:xfrm>
          </p:grpSpPr>
          <p:cxnSp>
            <p:nvCxnSpPr>
              <p:cNvPr id="246" name="Straight Connector 245"/>
              <p:cNvCxnSpPr/>
              <p:nvPr/>
            </p:nvCxnSpPr>
            <p:spPr bwMode="auto">
              <a:xfrm>
                <a:off x="4572000" y="2362200"/>
                <a:ext cx="76200" cy="1588"/>
              </a:xfrm>
              <a:prstGeom prst="line">
                <a:avLst/>
              </a:prstGeom>
              <a:solidFill>
                <a:schemeClr val="accent1"/>
              </a:solidFill>
              <a:ln w="9525" cap="flat" cmpd="sng" algn="ctr">
                <a:solidFill>
                  <a:srgbClr val="0000FF"/>
                </a:solidFill>
                <a:prstDash val="solid"/>
                <a:round/>
                <a:headEnd type="none" w="med" len="med"/>
                <a:tailEnd type="none" w="med" len="med"/>
              </a:ln>
              <a:effectLst/>
            </p:spPr>
          </p:cxnSp>
          <p:cxnSp>
            <p:nvCxnSpPr>
              <p:cNvPr id="247" name="Straight Connector 246"/>
              <p:cNvCxnSpPr/>
              <p:nvPr/>
            </p:nvCxnSpPr>
            <p:spPr bwMode="auto">
              <a:xfrm>
                <a:off x="4191000" y="2360612"/>
                <a:ext cx="76200" cy="1588"/>
              </a:xfrm>
              <a:prstGeom prst="lin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cxnSp>
        </p:grpSp>
        <p:grpSp>
          <p:nvGrpSpPr>
            <p:cNvPr id="240" name="Group 152"/>
            <p:cNvGrpSpPr/>
            <p:nvPr/>
          </p:nvGrpSpPr>
          <p:grpSpPr>
            <a:xfrm>
              <a:off x="2809513" y="4797424"/>
              <a:ext cx="457200" cy="3176"/>
              <a:chOff x="4191000" y="2360612"/>
              <a:chExt cx="457200" cy="3176"/>
            </a:xfrm>
          </p:grpSpPr>
          <p:cxnSp>
            <p:nvCxnSpPr>
              <p:cNvPr id="244" name="Straight Connector 243"/>
              <p:cNvCxnSpPr/>
              <p:nvPr/>
            </p:nvCxnSpPr>
            <p:spPr bwMode="auto">
              <a:xfrm>
                <a:off x="4572000" y="2362200"/>
                <a:ext cx="76200" cy="1588"/>
              </a:xfrm>
              <a:prstGeom prst="line">
                <a:avLst/>
              </a:prstGeom>
              <a:solidFill>
                <a:schemeClr val="accent1"/>
              </a:solidFill>
              <a:ln w="9525" cap="flat" cmpd="sng" algn="ctr">
                <a:solidFill>
                  <a:srgbClr val="0000FF"/>
                </a:solidFill>
                <a:prstDash val="solid"/>
                <a:round/>
                <a:headEnd type="none" w="med" len="med"/>
                <a:tailEnd type="none" w="med" len="med"/>
              </a:ln>
              <a:effectLst/>
            </p:spPr>
          </p:cxnSp>
          <p:cxnSp>
            <p:nvCxnSpPr>
              <p:cNvPr id="245" name="Straight Connector 244"/>
              <p:cNvCxnSpPr/>
              <p:nvPr/>
            </p:nvCxnSpPr>
            <p:spPr bwMode="auto">
              <a:xfrm>
                <a:off x="4191000" y="2360612"/>
                <a:ext cx="76200" cy="1588"/>
              </a:xfrm>
              <a:prstGeom prst="lin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cxnSp>
        </p:grpSp>
        <p:grpSp>
          <p:nvGrpSpPr>
            <p:cNvPr id="241" name="Group 155"/>
            <p:cNvGrpSpPr/>
            <p:nvPr/>
          </p:nvGrpSpPr>
          <p:grpSpPr>
            <a:xfrm>
              <a:off x="3191933" y="4267200"/>
              <a:ext cx="457200" cy="3176"/>
              <a:chOff x="4191000" y="2360612"/>
              <a:chExt cx="457200" cy="3176"/>
            </a:xfrm>
          </p:grpSpPr>
          <p:cxnSp>
            <p:nvCxnSpPr>
              <p:cNvPr id="242" name="Straight Connector 241"/>
              <p:cNvCxnSpPr/>
              <p:nvPr/>
            </p:nvCxnSpPr>
            <p:spPr bwMode="auto">
              <a:xfrm>
                <a:off x="4572000" y="2362200"/>
                <a:ext cx="76200" cy="1588"/>
              </a:xfrm>
              <a:prstGeom prst="line">
                <a:avLst/>
              </a:prstGeom>
              <a:solidFill>
                <a:schemeClr val="accent1"/>
              </a:solidFill>
              <a:ln w="9525" cap="flat" cmpd="sng" algn="ctr">
                <a:solidFill>
                  <a:srgbClr val="0000FF"/>
                </a:solidFill>
                <a:prstDash val="solid"/>
                <a:round/>
                <a:headEnd type="none" w="med" len="med"/>
                <a:tailEnd type="none" w="med" len="med"/>
              </a:ln>
              <a:effectLst/>
            </p:spPr>
          </p:cxnSp>
          <p:cxnSp>
            <p:nvCxnSpPr>
              <p:cNvPr id="243" name="Straight Connector 242"/>
              <p:cNvCxnSpPr/>
              <p:nvPr/>
            </p:nvCxnSpPr>
            <p:spPr bwMode="auto">
              <a:xfrm>
                <a:off x="4191000" y="2360612"/>
                <a:ext cx="76200" cy="1588"/>
              </a:xfrm>
              <a:prstGeom prst="lin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cxnSp>
        </p:grpSp>
      </p:grpSp>
      <p:grpSp>
        <p:nvGrpSpPr>
          <p:cNvPr id="258" name="Group 257"/>
          <p:cNvGrpSpPr/>
          <p:nvPr/>
        </p:nvGrpSpPr>
        <p:grpSpPr>
          <a:xfrm>
            <a:off x="8483600" y="2279650"/>
            <a:ext cx="1601620" cy="534988"/>
            <a:chOff x="2047513" y="4265612"/>
            <a:chExt cx="1601620" cy="534988"/>
          </a:xfrm>
        </p:grpSpPr>
        <p:cxnSp>
          <p:nvCxnSpPr>
            <p:cNvPr id="259" name="Straight Connector 258"/>
            <p:cNvCxnSpPr/>
            <p:nvPr/>
          </p:nvCxnSpPr>
          <p:spPr bwMode="auto">
            <a:xfrm>
              <a:off x="2123713" y="45704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60" name="Straight Connector 259"/>
            <p:cNvCxnSpPr/>
            <p:nvPr/>
          </p:nvCxnSpPr>
          <p:spPr bwMode="auto">
            <a:xfrm>
              <a:off x="2123713" y="47228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61" name="Straight Connector 260"/>
            <p:cNvCxnSpPr/>
            <p:nvPr/>
          </p:nvCxnSpPr>
          <p:spPr bwMode="auto">
            <a:xfrm>
              <a:off x="2733313" y="44942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62" name="Straight Connector 261"/>
            <p:cNvCxnSpPr/>
            <p:nvPr/>
          </p:nvCxnSpPr>
          <p:spPr bwMode="auto">
            <a:xfrm>
              <a:off x="2580913" y="46466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63" name="Straight Connector 262"/>
            <p:cNvCxnSpPr/>
            <p:nvPr/>
          </p:nvCxnSpPr>
          <p:spPr bwMode="auto">
            <a:xfrm>
              <a:off x="2885713" y="47990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64" name="Straight Connector 263"/>
            <p:cNvCxnSpPr/>
            <p:nvPr/>
          </p:nvCxnSpPr>
          <p:spPr bwMode="auto">
            <a:xfrm>
              <a:off x="3114313" y="46466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65" name="Straight Connector 264"/>
            <p:cNvCxnSpPr/>
            <p:nvPr/>
          </p:nvCxnSpPr>
          <p:spPr bwMode="auto">
            <a:xfrm>
              <a:off x="3266713" y="42656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66" name="Straight Connector 265"/>
            <p:cNvCxnSpPr/>
            <p:nvPr/>
          </p:nvCxnSpPr>
          <p:spPr bwMode="auto">
            <a:xfrm>
              <a:off x="2276113" y="43418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nvGrpSpPr>
            <p:cNvPr id="267" name="Group 134"/>
            <p:cNvGrpSpPr/>
            <p:nvPr/>
          </p:nvGrpSpPr>
          <p:grpSpPr>
            <a:xfrm>
              <a:off x="2199913" y="4341812"/>
              <a:ext cx="457200" cy="3176"/>
              <a:chOff x="4191000" y="2360612"/>
              <a:chExt cx="457200" cy="3176"/>
            </a:xfrm>
          </p:grpSpPr>
          <p:cxnSp>
            <p:nvCxnSpPr>
              <p:cNvPr id="289" name="Straight Connector 288"/>
              <p:cNvCxnSpPr/>
              <p:nvPr/>
            </p:nvCxnSpPr>
            <p:spPr bwMode="auto">
              <a:xfrm>
                <a:off x="4572000" y="2362200"/>
                <a:ext cx="76200" cy="1588"/>
              </a:xfrm>
              <a:prstGeom prst="line">
                <a:avLst/>
              </a:prstGeom>
              <a:solidFill>
                <a:schemeClr val="accent1"/>
              </a:solidFill>
              <a:ln w="9525" cap="flat" cmpd="sng" algn="ctr">
                <a:solidFill>
                  <a:srgbClr val="0000FF"/>
                </a:solidFill>
                <a:prstDash val="solid"/>
                <a:round/>
                <a:headEnd type="none" w="med" len="med"/>
                <a:tailEnd type="none" w="med" len="med"/>
              </a:ln>
              <a:effectLst/>
            </p:spPr>
          </p:cxnSp>
          <p:cxnSp>
            <p:nvCxnSpPr>
              <p:cNvPr id="290" name="Straight Connector 289"/>
              <p:cNvCxnSpPr/>
              <p:nvPr/>
            </p:nvCxnSpPr>
            <p:spPr bwMode="auto">
              <a:xfrm>
                <a:off x="4191000" y="2360612"/>
                <a:ext cx="76200" cy="1588"/>
              </a:xfrm>
              <a:prstGeom prst="lin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cxnSp>
        </p:grpSp>
        <p:grpSp>
          <p:nvGrpSpPr>
            <p:cNvPr id="268" name="Group 137"/>
            <p:cNvGrpSpPr/>
            <p:nvPr/>
          </p:nvGrpSpPr>
          <p:grpSpPr>
            <a:xfrm>
              <a:off x="2657113" y="4494212"/>
              <a:ext cx="457200" cy="3176"/>
              <a:chOff x="4191000" y="2360612"/>
              <a:chExt cx="457200" cy="3176"/>
            </a:xfrm>
          </p:grpSpPr>
          <p:cxnSp>
            <p:nvCxnSpPr>
              <p:cNvPr id="287" name="Straight Connector 286"/>
              <p:cNvCxnSpPr/>
              <p:nvPr/>
            </p:nvCxnSpPr>
            <p:spPr bwMode="auto">
              <a:xfrm>
                <a:off x="4572000" y="2362200"/>
                <a:ext cx="76200" cy="1588"/>
              </a:xfrm>
              <a:prstGeom prst="line">
                <a:avLst/>
              </a:prstGeom>
              <a:solidFill>
                <a:schemeClr val="accent1"/>
              </a:solidFill>
              <a:ln w="9525" cap="flat" cmpd="sng" algn="ctr">
                <a:solidFill>
                  <a:srgbClr val="0000FF"/>
                </a:solidFill>
                <a:prstDash val="solid"/>
                <a:round/>
                <a:headEnd type="none" w="med" len="med"/>
                <a:tailEnd type="none" w="med" len="med"/>
              </a:ln>
              <a:effectLst/>
            </p:spPr>
          </p:cxnSp>
          <p:cxnSp>
            <p:nvCxnSpPr>
              <p:cNvPr id="288" name="Straight Connector 287"/>
              <p:cNvCxnSpPr/>
              <p:nvPr/>
            </p:nvCxnSpPr>
            <p:spPr bwMode="auto">
              <a:xfrm>
                <a:off x="4191000" y="2360612"/>
                <a:ext cx="76200" cy="1588"/>
              </a:xfrm>
              <a:prstGeom prst="lin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cxnSp>
        </p:grpSp>
        <p:grpSp>
          <p:nvGrpSpPr>
            <p:cNvPr id="269" name="Group 140"/>
            <p:cNvGrpSpPr/>
            <p:nvPr/>
          </p:nvGrpSpPr>
          <p:grpSpPr>
            <a:xfrm>
              <a:off x="2047513" y="4572000"/>
              <a:ext cx="457200" cy="3176"/>
              <a:chOff x="4191000" y="2360612"/>
              <a:chExt cx="457200" cy="3176"/>
            </a:xfrm>
          </p:grpSpPr>
          <p:cxnSp>
            <p:nvCxnSpPr>
              <p:cNvPr id="285" name="Straight Connector 284"/>
              <p:cNvCxnSpPr/>
              <p:nvPr/>
            </p:nvCxnSpPr>
            <p:spPr bwMode="auto">
              <a:xfrm>
                <a:off x="4572000" y="2362200"/>
                <a:ext cx="76200" cy="1588"/>
              </a:xfrm>
              <a:prstGeom prst="line">
                <a:avLst/>
              </a:prstGeom>
              <a:solidFill>
                <a:schemeClr val="accent1"/>
              </a:solidFill>
              <a:ln w="9525" cap="flat" cmpd="sng" algn="ctr">
                <a:solidFill>
                  <a:srgbClr val="0000FF"/>
                </a:solidFill>
                <a:prstDash val="solid"/>
                <a:round/>
                <a:headEnd type="none" w="med" len="med"/>
                <a:tailEnd type="none" w="med" len="med"/>
              </a:ln>
              <a:effectLst/>
            </p:spPr>
          </p:cxnSp>
          <p:cxnSp>
            <p:nvCxnSpPr>
              <p:cNvPr id="286" name="Straight Connector 285"/>
              <p:cNvCxnSpPr/>
              <p:nvPr/>
            </p:nvCxnSpPr>
            <p:spPr bwMode="auto">
              <a:xfrm>
                <a:off x="4191000" y="2360612"/>
                <a:ext cx="76200" cy="1588"/>
              </a:xfrm>
              <a:prstGeom prst="lin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cxnSp>
        </p:grpSp>
        <p:grpSp>
          <p:nvGrpSpPr>
            <p:cNvPr id="270" name="Group 143"/>
            <p:cNvGrpSpPr/>
            <p:nvPr/>
          </p:nvGrpSpPr>
          <p:grpSpPr>
            <a:xfrm>
              <a:off x="2504713" y="4645024"/>
              <a:ext cx="457200" cy="3176"/>
              <a:chOff x="4191000" y="2360612"/>
              <a:chExt cx="457200" cy="3176"/>
            </a:xfrm>
          </p:grpSpPr>
          <p:cxnSp>
            <p:nvCxnSpPr>
              <p:cNvPr id="283" name="Straight Connector 282"/>
              <p:cNvCxnSpPr/>
              <p:nvPr/>
            </p:nvCxnSpPr>
            <p:spPr bwMode="auto">
              <a:xfrm>
                <a:off x="4572000" y="2362200"/>
                <a:ext cx="76200" cy="1588"/>
              </a:xfrm>
              <a:prstGeom prst="line">
                <a:avLst/>
              </a:prstGeom>
              <a:solidFill>
                <a:schemeClr val="accent1"/>
              </a:solidFill>
              <a:ln w="9525" cap="flat" cmpd="sng" algn="ctr">
                <a:solidFill>
                  <a:srgbClr val="0000FF"/>
                </a:solidFill>
                <a:prstDash val="solid"/>
                <a:round/>
                <a:headEnd type="none" w="med" len="med"/>
                <a:tailEnd type="none" w="med" len="med"/>
              </a:ln>
              <a:effectLst/>
            </p:spPr>
          </p:cxnSp>
          <p:cxnSp>
            <p:nvCxnSpPr>
              <p:cNvPr id="284" name="Straight Connector 283"/>
              <p:cNvCxnSpPr/>
              <p:nvPr/>
            </p:nvCxnSpPr>
            <p:spPr bwMode="auto">
              <a:xfrm>
                <a:off x="4191000" y="2360612"/>
                <a:ext cx="76200" cy="1588"/>
              </a:xfrm>
              <a:prstGeom prst="lin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cxnSp>
        </p:grpSp>
        <p:grpSp>
          <p:nvGrpSpPr>
            <p:cNvPr id="271" name="Group 146"/>
            <p:cNvGrpSpPr/>
            <p:nvPr/>
          </p:nvGrpSpPr>
          <p:grpSpPr>
            <a:xfrm>
              <a:off x="2047513" y="4721224"/>
              <a:ext cx="457200" cy="3176"/>
              <a:chOff x="4191000" y="2360612"/>
              <a:chExt cx="457200" cy="3176"/>
            </a:xfrm>
          </p:grpSpPr>
          <p:cxnSp>
            <p:nvCxnSpPr>
              <p:cNvPr id="281" name="Straight Connector 280"/>
              <p:cNvCxnSpPr/>
              <p:nvPr/>
            </p:nvCxnSpPr>
            <p:spPr bwMode="auto">
              <a:xfrm>
                <a:off x="4572000" y="2362200"/>
                <a:ext cx="76200" cy="1588"/>
              </a:xfrm>
              <a:prstGeom prst="line">
                <a:avLst/>
              </a:prstGeom>
              <a:solidFill>
                <a:schemeClr val="accent1"/>
              </a:solidFill>
              <a:ln w="9525" cap="flat" cmpd="sng" algn="ctr">
                <a:solidFill>
                  <a:srgbClr val="0000FF"/>
                </a:solidFill>
                <a:prstDash val="solid"/>
                <a:round/>
                <a:headEnd type="none" w="med" len="med"/>
                <a:tailEnd type="none" w="med" len="med"/>
              </a:ln>
              <a:effectLst/>
            </p:spPr>
          </p:cxnSp>
          <p:cxnSp>
            <p:nvCxnSpPr>
              <p:cNvPr id="282" name="Straight Connector 281"/>
              <p:cNvCxnSpPr/>
              <p:nvPr/>
            </p:nvCxnSpPr>
            <p:spPr bwMode="auto">
              <a:xfrm>
                <a:off x="4191000" y="2360612"/>
                <a:ext cx="76200" cy="1588"/>
              </a:xfrm>
              <a:prstGeom prst="lin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cxnSp>
        </p:grpSp>
        <p:grpSp>
          <p:nvGrpSpPr>
            <p:cNvPr id="272" name="Group 149"/>
            <p:cNvGrpSpPr/>
            <p:nvPr/>
          </p:nvGrpSpPr>
          <p:grpSpPr>
            <a:xfrm>
              <a:off x="3038113" y="4645024"/>
              <a:ext cx="457200" cy="3176"/>
              <a:chOff x="4191000" y="2360612"/>
              <a:chExt cx="457200" cy="3176"/>
            </a:xfrm>
          </p:grpSpPr>
          <p:cxnSp>
            <p:nvCxnSpPr>
              <p:cNvPr id="279" name="Straight Connector 278"/>
              <p:cNvCxnSpPr/>
              <p:nvPr/>
            </p:nvCxnSpPr>
            <p:spPr bwMode="auto">
              <a:xfrm>
                <a:off x="4572000" y="2362200"/>
                <a:ext cx="76200" cy="1588"/>
              </a:xfrm>
              <a:prstGeom prst="line">
                <a:avLst/>
              </a:prstGeom>
              <a:solidFill>
                <a:schemeClr val="accent1"/>
              </a:solidFill>
              <a:ln w="9525" cap="flat" cmpd="sng" algn="ctr">
                <a:solidFill>
                  <a:srgbClr val="0000FF"/>
                </a:solidFill>
                <a:prstDash val="solid"/>
                <a:round/>
                <a:headEnd type="none" w="med" len="med"/>
                <a:tailEnd type="none" w="med" len="med"/>
              </a:ln>
              <a:effectLst/>
            </p:spPr>
          </p:cxnSp>
          <p:cxnSp>
            <p:nvCxnSpPr>
              <p:cNvPr id="280" name="Straight Connector 279"/>
              <p:cNvCxnSpPr/>
              <p:nvPr/>
            </p:nvCxnSpPr>
            <p:spPr bwMode="auto">
              <a:xfrm>
                <a:off x="4191000" y="2360612"/>
                <a:ext cx="76200" cy="1588"/>
              </a:xfrm>
              <a:prstGeom prst="lin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cxnSp>
        </p:grpSp>
        <p:grpSp>
          <p:nvGrpSpPr>
            <p:cNvPr id="273" name="Group 152"/>
            <p:cNvGrpSpPr/>
            <p:nvPr/>
          </p:nvGrpSpPr>
          <p:grpSpPr>
            <a:xfrm>
              <a:off x="2809513" y="4797424"/>
              <a:ext cx="457200" cy="3176"/>
              <a:chOff x="4191000" y="2360612"/>
              <a:chExt cx="457200" cy="3176"/>
            </a:xfrm>
          </p:grpSpPr>
          <p:cxnSp>
            <p:nvCxnSpPr>
              <p:cNvPr id="277" name="Straight Connector 276"/>
              <p:cNvCxnSpPr/>
              <p:nvPr/>
            </p:nvCxnSpPr>
            <p:spPr bwMode="auto">
              <a:xfrm>
                <a:off x="4572000" y="2362200"/>
                <a:ext cx="76200" cy="1588"/>
              </a:xfrm>
              <a:prstGeom prst="line">
                <a:avLst/>
              </a:prstGeom>
              <a:solidFill>
                <a:schemeClr val="accent1"/>
              </a:solidFill>
              <a:ln w="9525" cap="flat" cmpd="sng" algn="ctr">
                <a:solidFill>
                  <a:srgbClr val="0000FF"/>
                </a:solidFill>
                <a:prstDash val="solid"/>
                <a:round/>
                <a:headEnd type="none" w="med" len="med"/>
                <a:tailEnd type="none" w="med" len="med"/>
              </a:ln>
              <a:effectLst/>
            </p:spPr>
          </p:cxnSp>
          <p:cxnSp>
            <p:nvCxnSpPr>
              <p:cNvPr id="278" name="Straight Connector 277"/>
              <p:cNvCxnSpPr/>
              <p:nvPr/>
            </p:nvCxnSpPr>
            <p:spPr bwMode="auto">
              <a:xfrm>
                <a:off x="4191000" y="2360612"/>
                <a:ext cx="76200" cy="1588"/>
              </a:xfrm>
              <a:prstGeom prst="lin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cxnSp>
        </p:grpSp>
        <p:grpSp>
          <p:nvGrpSpPr>
            <p:cNvPr id="274" name="Group 155"/>
            <p:cNvGrpSpPr/>
            <p:nvPr/>
          </p:nvGrpSpPr>
          <p:grpSpPr>
            <a:xfrm>
              <a:off x="3191933" y="4267200"/>
              <a:ext cx="457200" cy="3176"/>
              <a:chOff x="4191000" y="2360612"/>
              <a:chExt cx="457200" cy="3176"/>
            </a:xfrm>
          </p:grpSpPr>
          <p:cxnSp>
            <p:nvCxnSpPr>
              <p:cNvPr id="275" name="Straight Connector 274"/>
              <p:cNvCxnSpPr/>
              <p:nvPr/>
            </p:nvCxnSpPr>
            <p:spPr bwMode="auto">
              <a:xfrm>
                <a:off x="4572000" y="2362200"/>
                <a:ext cx="76200" cy="1588"/>
              </a:xfrm>
              <a:prstGeom prst="line">
                <a:avLst/>
              </a:prstGeom>
              <a:solidFill>
                <a:schemeClr val="accent1"/>
              </a:solidFill>
              <a:ln w="9525" cap="flat" cmpd="sng" algn="ctr">
                <a:solidFill>
                  <a:srgbClr val="0000FF"/>
                </a:solidFill>
                <a:prstDash val="solid"/>
                <a:round/>
                <a:headEnd type="none" w="med" len="med"/>
                <a:tailEnd type="none" w="med" len="med"/>
              </a:ln>
              <a:effectLst/>
            </p:spPr>
          </p:cxnSp>
          <p:cxnSp>
            <p:nvCxnSpPr>
              <p:cNvPr id="276" name="Straight Connector 275"/>
              <p:cNvCxnSpPr/>
              <p:nvPr/>
            </p:nvCxnSpPr>
            <p:spPr bwMode="auto">
              <a:xfrm>
                <a:off x="4191000" y="2360612"/>
                <a:ext cx="76200" cy="1588"/>
              </a:xfrm>
              <a:prstGeom prst="lin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cxnSp>
        </p:grpSp>
      </p:grpSp>
      <p:grpSp>
        <p:nvGrpSpPr>
          <p:cNvPr id="291" name="Group 290"/>
          <p:cNvGrpSpPr/>
          <p:nvPr/>
        </p:nvGrpSpPr>
        <p:grpSpPr>
          <a:xfrm>
            <a:off x="8483600" y="2187575"/>
            <a:ext cx="1601620" cy="534988"/>
            <a:chOff x="2047513" y="4265612"/>
            <a:chExt cx="1601620" cy="534988"/>
          </a:xfrm>
        </p:grpSpPr>
        <p:cxnSp>
          <p:nvCxnSpPr>
            <p:cNvPr id="292" name="Straight Connector 291"/>
            <p:cNvCxnSpPr/>
            <p:nvPr/>
          </p:nvCxnSpPr>
          <p:spPr bwMode="auto">
            <a:xfrm>
              <a:off x="2123713" y="45704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3" name="Straight Connector 292"/>
            <p:cNvCxnSpPr/>
            <p:nvPr/>
          </p:nvCxnSpPr>
          <p:spPr bwMode="auto">
            <a:xfrm>
              <a:off x="2123713" y="47228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4" name="Straight Connector 293"/>
            <p:cNvCxnSpPr/>
            <p:nvPr/>
          </p:nvCxnSpPr>
          <p:spPr bwMode="auto">
            <a:xfrm>
              <a:off x="2733313" y="44942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5" name="Straight Connector 294"/>
            <p:cNvCxnSpPr/>
            <p:nvPr/>
          </p:nvCxnSpPr>
          <p:spPr bwMode="auto">
            <a:xfrm>
              <a:off x="2580913" y="46466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6" name="Straight Connector 295"/>
            <p:cNvCxnSpPr/>
            <p:nvPr/>
          </p:nvCxnSpPr>
          <p:spPr bwMode="auto">
            <a:xfrm>
              <a:off x="2885713" y="47990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7" name="Straight Connector 296"/>
            <p:cNvCxnSpPr/>
            <p:nvPr/>
          </p:nvCxnSpPr>
          <p:spPr bwMode="auto">
            <a:xfrm>
              <a:off x="3114313" y="46466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8" name="Straight Connector 297"/>
            <p:cNvCxnSpPr/>
            <p:nvPr/>
          </p:nvCxnSpPr>
          <p:spPr bwMode="auto">
            <a:xfrm>
              <a:off x="3266713" y="42656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9" name="Straight Connector 298"/>
            <p:cNvCxnSpPr/>
            <p:nvPr/>
          </p:nvCxnSpPr>
          <p:spPr bwMode="auto">
            <a:xfrm>
              <a:off x="2276113" y="43418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nvGrpSpPr>
            <p:cNvPr id="300" name="Group 134"/>
            <p:cNvGrpSpPr/>
            <p:nvPr/>
          </p:nvGrpSpPr>
          <p:grpSpPr>
            <a:xfrm>
              <a:off x="2199913" y="4341812"/>
              <a:ext cx="457200" cy="3176"/>
              <a:chOff x="4191000" y="2360612"/>
              <a:chExt cx="457200" cy="3176"/>
            </a:xfrm>
          </p:grpSpPr>
          <p:cxnSp>
            <p:nvCxnSpPr>
              <p:cNvPr id="322" name="Straight Connector 321"/>
              <p:cNvCxnSpPr/>
              <p:nvPr/>
            </p:nvCxnSpPr>
            <p:spPr bwMode="auto">
              <a:xfrm>
                <a:off x="4572000" y="2362200"/>
                <a:ext cx="76200" cy="1588"/>
              </a:xfrm>
              <a:prstGeom prst="line">
                <a:avLst/>
              </a:prstGeom>
              <a:solidFill>
                <a:schemeClr val="accent1"/>
              </a:solidFill>
              <a:ln w="9525" cap="flat" cmpd="sng" algn="ctr">
                <a:solidFill>
                  <a:srgbClr val="0000FF"/>
                </a:solidFill>
                <a:prstDash val="solid"/>
                <a:round/>
                <a:headEnd type="none" w="med" len="med"/>
                <a:tailEnd type="none" w="med" len="med"/>
              </a:ln>
              <a:effectLst/>
            </p:spPr>
          </p:cxnSp>
          <p:cxnSp>
            <p:nvCxnSpPr>
              <p:cNvPr id="323" name="Straight Connector 322"/>
              <p:cNvCxnSpPr/>
              <p:nvPr/>
            </p:nvCxnSpPr>
            <p:spPr bwMode="auto">
              <a:xfrm>
                <a:off x="4191000" y="2360612"/>
                <a:ext cx="76200" cy="1588"/>
              </a:xfrm>
              <a:prstGeom prst="lin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cxnSp>
        </p:grpSp>
        <p:grpSp>
          <p:nvGrpSpPr>
            <p:cNvPr id="301" name="Group 137"/>
            <p:cNvGrpSpPr/>
            <p:nvPr/>
          </p:nvGrpSpPr>
          <p:grpSpPr>
            <a:xfrm>
              <a:off x="2657113" y="4494212"/>
              <a:ext cx="457200" cy="3176"/>
              <a:chOff x="4191000" y="2360612"/>
              <a:chExt cx="457200" cy="3176"/>
            </a:xfrm>
          </p:grpSpPr>
          <p:cxnSp>
            <p:nvCxnSpPr>
              <p:cNvPr id="320" name="Straight Connector 319"/>
              <p:cNvCxnSpPr/>
              <p:nvPr/>
            </p:nvCxnSpPr>
            <p:spPr bwMode="auto">
              <a:xfrm>
                <a:off x="4572000" y="2362200"/>
                <a:ext cx="76200" cy="1588"/>
              </a:xfrm>
              <a:prstGeom prst="line">
                <a:avLst/>
              </a:prstGeom>
              <a:solidFill>
                <a:schemeClr val="accent1"/>
              </a:solidFill>
              <a:ln w="9525" cap="flat" cmpd="sng" algn="ctr">
                <a:solidFill>
                  <a:srgbClr val="0000FF"/>
                </a:solidFill>
                <a:prstDash val="solid"/>
                <a:round/>
                <a:headEnd type="none" w="med" len="med"/>
                <a:tailEnd type="none" w="med" len="med"/>
              </a:ln>
              <a:effectLst/>
            </p:spPr>
          </p:cxnSp>
          <p:cxnSp>
            <p:nvCxnSpPr>
              <p:cNvPr id="321" name="Straight Connector 320"/>
              <p:cNvCxnSpPr/>
              <p:nvPr/>
            </p:nvCxnSpPr>
            <p:spPr bwMode="auto">
              <a:xfrm>
                <a:off x="4191000" y="2360612"/>
                <a:ext cx="76200" cy="1588"/>
              </a:xfrm>
              <a:prstGeom prst="lin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cxnSp>
        </p:grpSp>
        <p:grpSp>
          <p:nvGrpSpPr>
            <p:cNvPr id="302" name="Group 140"/>
            <p:cNvGrpSpPr/>
            <p:nvPr/>
          </p:nvGrpSpPr>
          <p:grpSpPr>
            <a:xfrm>
              <a:off x="2047513" y="4572000"/>
              <a:ext cx="457200" cy="3176"/>
              <a:chOff x="4191000" y="2360612"/>
              <a:chExt cx="457200" cy="3176"/>
            </a:xfrm>
          </p:grpSpPr>
          <p:cxnSp>
            <p:nvCxnSpPr>
              <p:cNvPr id="318" name="Straight Connector 317"/>
              <p:cNvCxnSpPr/>
              <p:nvPr/>
            </p:nvCxnSpPr>
            <p:spPr bwMode="auto">
              <a:xfrm>
                <a:off x="4572000" y="2362200"/>
                <a:ext cx="76200" cy="1588"/>
              </a:xfrm>
              <a:prstGeom prst="line">
                <a:avLst/>
              </a:prstGeom>
              <a:solidFill>
                <a:schemeClr val="accent1"/>
              </a:solidFill>
              <a:ln w="9525" cap="flat" cmpd="sng" algn="ctr">
                <a:solidFill>
                  <a:srgbClr val="0000FF"/>
                </a:solidFill>
                <a:prstDash val="solid"/>
                <a:round/>
                <a:headEnd type="none" w="med" len="med"/>
                <a:tailEnd type="none" w="med" len="med"/>
              </a:ln>
              <a:effectLst/>
            </p:spPr>
          </p:cxnSp>
          <p:cxnSp>
            <p:nvCxnSpPr>
              <p:cNvPr id="319" name="Straight Connector 318"/>
              <p:cNvCxnSpPr/>
              <p:nvPr/>
            </p:nvCxnSpPr>
            <p:spPr bwMode="auto">
              <a:xfrm>
                <a:off x="4191000" y="2360612"/>
                <a:ext cx="76200" cy="1588"/>
              </a:xfrm>
              <a:prstGeom prst="lin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cxnSp>
        </p:grpSp>
        <p:grpSp>
          <p:nvGrpSpPr>
            <p:cNvPr id="303" name="Group 143"/>
            <p:cNvGrpSpPr/>
            <p:nvPr/>
          </p:nvGrpSpPr>
          <p:grpSpPr>
            <a:xfrm>
              <a:off x="2504713" y="4645024"/>
              <a:ext cx="457200" cy="3176"/>
              <a:chOff x="4191000" y="2360612"/>
              <a:chExt cx="457200" cy="3176"/>
            </a:xfrm>
          </p:grpSpPr>
          <p:cxnSp>
            <p:nvCxnSpPr>
              <p:cNvPr id="316" name="Straight Connector 315"/>
              <p:cNvCxnSpPr/>
              <p:nvPr/>
            </p:nvCxnSpPr>
            <p:spPr bwMode="auto">
              <a:xfrm>
                <a:off x="4572000" y="2362200"/>
                <a:ext cx="76200" cy="1588"/>
              </a:xfrm>
              <a:prstGeom prst="line">
                <a:avLst/>
              </a:prstGeom>
              <a:solidFill>
                <a:schemeClr val="accent1"/>
              </a:solidFill>
              <a:ln w="9525" cap="flat" cmpd="sng" algn="ctr">
                <a:solidFill>
                  <a:srgbClr val="0000FF"/>
                </a:solidFill>
                <a:prstDash val="solid"/>
                <a:round/>
                <a:headEnd type="none" w="med" len="med"/>
                <a:tailEnd type="none" w="med" len="med"/>
              </a:ln>
              <a:effectLst/>
            </p:spPr>
          </p:cxnSp>
          <p:cxnSp>
            <p:nvCxnSpPr>
              <p:cNvPr id="317" name="Straight Connector 316"/>
              <p:cNvCxnSpPr/>
              <p:nvPr/>
            </p:nvCxnSpPr>
            <p:spPr bwMode="auto">
              <a:xfrm>
                <a:off x="4191000" y="2360612"/>
                <a:ext cx="76200" cy="1588"/>
              </a:xfrm>
              <a:prstGeom prst="lin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cxnSp>
        </p:grpSp>
        <p:grpSp>
          <p:nvGrpSpPr>
            <p:cNvPr id="304" name="Group 146"/>
            <p:cNvGrpSpPr/>
            <p:nvPr/>
          </p:nvGrpSpPr>
          <p:grpSpPr>
            <a:xfrm>
              <a:off x="2047513" y="4721224"/>
              <a:ext cx="457200" cy="3176"/>
              <a:chOff x="4191000" y="2360612"/>
              <a:chExt cx="457200" cy="3176"/>
            </a:xfrm>
          </p:grpSpPr>
          <p:cxnSp>
            <p:nvCxnSpPr>
              <p:cNvPr id="314" name="Straight Connector 313"/>
              <p:cNvCxnSpPr/>
              <p:nvPr/>
            </p:nvCxnSpPr>
            <p:spPr bwMode="auto">
              <a:xfrm>
                <a:off x="4572000" y="2362200"/>
                <a:ext cx="76200" cy="1588"/>
              </a:xfrm>
              <a:prstGeom prst="line">
                <a:avLst/>
              </a:prstGeom>
              <a:solidFill>
                <a:schemeClr val="accent1"/>
              </a:solidFill>
              <a:ln w="9525" cap="flat" cmpd="sng" algn="ctr">
                <a:solidFill>
                  <a:srgbClr val="0000FF"/>
                </a:solidFill>
                <a:prstDash val="solid"/>
                <a:round/>
                <a:headEnd type="none" w="med" len="med"/>
                <a:tailEnd type="none" w="med" len="med"/>
              </a:ln>
              <a:effectLst/>
            </p:spPr>
          </p:cxnSp>
          <p:cxnSp>
            <p:nvCxnSpPr>
              <p:cNvPr id="315" name="Straight Connector 314"/>
              <p:cNvCxnSpPr/>
              <p:nvPr/>
            </p:nvCxnSpPr>
            <p:spPr bwMode="auto">
              <a:xfrm>
                <a:off x="4191000" y="2360612"/>
                <a:ext cx="76200" cy="1588"/>
              </a:xfrm>
              <a:prstGeom prst="lin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cxnSp>
        </p:grpSp>
        <p:grpSp>
          <p:nvGrpSpPr>
            <p:cNvPr id="305" name="Group 149"/>
            <p:cNvGrpSpPr/>
            <p:nvPr/>
          </p:nvGrpSpPr>
          <p:grpSpPr>
            <a:xfrm>
              <a:off x="3038113" y="4645024"/>
              <a:ext cx="457200" cy="3176"/>
              <a:chOff x="4191000" y="2360612"/>
              <a:chExt cx="457200" cy="3176"/>
            </a:xfrm>
          </p:grpSpPr>
          <p:cxnSp>
            <p:nvCxnSpPr>
              <p:cNvPr id="312" name="Straight Connector 311"/>
              <p:cNvCxnSpPr/>
              <p:nvPr/>
            </p:nvCxnSpPr>
            <p:spPr bwMode="auto">
              <a:xfrm>
                <a:off x="4572000" y="2362200"/>
                <a:ext cx="76200" cy="1588"/>
              </a:xfrm>
              <a:prstGeom prst="line">
                <a:avLst/>
              </a:prstGeom>
              <a:solidFill>
                <a:schemeClr val="accent1"/>
              </a:solidFill>
              <a:ln w="9525" cap="flat" cmpd="sng" algn="ctr">
                <a:solidFill>
                  <a:srgbClr val="0000FF"/>
                </a:solidFill>
                <a:prstDash val="solid"/>
                <a:round/>
                <a:headEnd type="none" w="med" len="med"/>
                <a:tailEnd type="none" w="med" len="med"/>
              </a:ln>
              <a:effectLst/>
            </p:spPr>
          </p:cxnSp>
          <p:cxnSp>
            <p:nvCxnSpPr>
              <p:cNvPr id="313" name="Straight Connector 312"/>
              <p:cNvCxnSpPr/>
              <p:nvPr/>
            </p:nvCxnSpPr>
            <p:spPr bwMode="auto">
              <a:xfrm>
                <a:off x="4191000" y="2360612"/>
                <a:ext cx="76200" cy="1588"/>
              </a:xfrm>
              <a:prstGeom prst="lin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cxnSp>
        </p:grpSp>
        <p:grpSp>
          <p:nvGrpSpPr>
            <p:cNvPr id="306" name="Group 152"/>
            <p:cNvGrpSpPr/>
            <p:nvPr/>
          </p:nvGrpSpPr>
          <p:grpSpPr>
            <a:xfrm>
              <a:off x="2809513" y="4797424"/>
              <a:ext cx="457200" cy="3176"/>
              <a:chOff x="4191000" y="2360612"/>
              <a:chExt cx="457200" cy="3176"/>
            </a:xfrm>
          </p:grpSpPr>
          <p:cxnSp>
            <p:nvCxnSpPr>
              <p:cNvPr id="310" name="Straight Connector 309"/>
              <p:cNvCxnSpPr/>
              <p:nvPr/>
            </p:nvCxnSpPr>
            <p:spPr bwMode="auto">
              <a:xfrm>
                <a:off x="4572000" y="2362200"/>
                <a:ext cx="76200" cy="1588"/>
              </a:xfrm>
              <a:prstGeom prst="line">
                <a:avLst/>
              </a:prstGeom>
              <a:solidFill>
                <a:schemeClr val="accent1"/>
              </a:solidFill>
              <a:ln w="9525" cap="flat" cmpd="sng" algn="ctr">
                <a:solidFill>
                  <a:srgbClr val="0000FF"/>
                </a:solidFill>
                <a:prstDash val="solid"/>
                <a:round/>
                <a:headEnd type="none" w="med" len="med"/>
                <a:tailEnd type="none" w="med" len="med"/>
              </a:ln>
              <a:effectLst/>
            </p:spPr>
          </p:cxnSp>
          <p:cxnSp>
            <p:nvCxnSpPr>
              <p:cNvPr id="311" name="Straight Connector 310"/>
              <p:cNvCxnSpPr/>
              <p:nvPr/>
            </p:nvCxnSpPr>
            <p:spPr bwMode="auto">
              <a:xfrm>
                <a:off x="4191000" y="2360612"/>
                <a:ext cx="76200" cy="1588"/>
              </a:xfrm>
              <a:prstGeom prst="lin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cxnSp>
        </p:grpSp>
        <p:grpSp>
          <p:nvGrpSpPr>
            <p:cNvPr id="307" name="Group 155"/>
            <p:cNvGrpSpPr/>
            <p:nvPr/>
          </p:nvGrpSpPr>
          <p:grpSpPr>
            <a:xfrm>
              <a:off x="3191933" y="4267200"/>
              <a:ext cx="457200" cy="3176"/>
              <a:chOff x="4191000" y="2360612"/>
              <a:chExt cx="457200" cy="3176"/>
            </a:xfrm>
          </p:grpSpPr>
          <p:cxnSp>
            <p:nvCxnSpPr>
              <p:cNvPr id="308" name="Straight Connector 307"/>
              <p:cNvCxnSpPr/>
              <p:nvPr/>
            </p:nvCxnSpPr>
            <p:spPr bwMode="auto">
              <a:xfrm>
                <a:off x="4572000" y="2362200"/>
                <a:ext cx="76200" cy="1588"/>
              </a:xfrm>
              <a:prstGeom prst="line">
                <a:avLst/>
              </a:prstGeom>
              <a:solidFill>
                <a:schemeClr val="accent1"/>
              </a:solidFill>
              <a:ln w="9525" cap="flat" cmpd="sng" algn="ctr">
                <a:solidFill>
                  <a:srgbClr val="0000FF"/>
                </a:solidFill>
                <a:prstDash val="solid"/>
                <a:round/>
                <a:headEnd type="none" w="med" len="med"/>
                <a:tailEnd type="none" w="med" len="med"/>
              </a:ln>
              <a:effectLst/>
            </p:spPr>
          </p:cxnSp>
          <p:cxnSp>
            <p:nvCxnSpPr>
              <p:cNvPr id="309" name="Straight Connector 308"/>
              <p:cNvCxnSpPr/>
              <p:nvPr/>
            </p:nvCxnSpPr>
            <p:spPr bwMode="auto">
              <a:xfrm>
                <a:off x="4191000" y="2360612"/>
                <a:ext cx="76200" cy="1588"/>
              </a:xfrm>
              <a:prstGeom prst="lin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cxnSp>
        </p:grpSp>
      </p:grpSp>
      <p:grpSp>
        <p:nvGrpSpPr>
          <p:cNvPr id="324" name="Group 323"/>
          <p:cNvGrpSpPr/>
          <p:nvPr/>
        </p:nvGrpSpPr>
        <p:grpSpPr>
          <a:xfrm>
            <a:off x="8467725" y="2165350"/>
            <a:ext cx="1601620" cy="534988"/>
            <a:chOff x="2047513" y="4265612"/>
            <a:chExt cx="1601620" cy="534988"/>
          </a:xfrm>
        </p:grpSpPr>
        <p:cxnSp>
          <p:nvCxnSpPr>
            <p:cNvPr id="325" name="Straight Connector 324"/>
            <p:cNvCxnSpPr/>
            <p:nvPr/>
          </p:nvCxnSpPr>
          <p:spPr bwMode="auto">
            <a:xfrm>
              <a:off x="2123713" y="45704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26" name="Straight Connector 325"/>
            <p:cNvCxnSpPr/>
            <p:nvPr/>
          </p:nvCxnSpPr>
          <p:spPr bwMode="auto">
            <a:xfrm>
              <a:off x="2123713" y="47228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27" name="Straight Connector 326"/>
            <p:cNvCxnSpPr/>
            <p:nvPr/>
          </p:nvCxnSpPr>
          <p:spPr bwMode="auto">
            <a:xfrm>
              <a:off x="2733313" y="44942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28" name="Straight Connector 327"/>
            <p:cNvCxnSpPr/>
            <p:nvPr/>
          </p:nvCxnSpPr>
          <p:spPr bwMode="auto">
            <a:xfrm>
              <a:off x="2580913" y="46466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29" name="Straight Connector 328"/>
            <p:cNvCxnSpPr/>
            <p:nvPr/>
          </p:nvCxnSpPr>
          <p:spPr bwMode="auto">
            <a:xfrm>
              <a:off x="2885713" y="47990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30" name="Straight Connector 329"/>
            <p:cNvCxnSpPr/>
            <p:nvPr/>
          </p:nvCxnSpPr>
          <p:spPr bwMode="auto">
            <a:xfrm>
              <a:off x="3114313" y="46466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31" name="Straight Connector 330"/>
            <p:cNvCxnSpPr/>
            <p:nvPr/>
          </p:nvCxnSpPr>
          <p:spPr bwMode="auto">
            <a:xfrm>
              <a:off x="3266713" y="42656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32" name="Straight Connector 331"/>
            <p:cNvCxnSpPr/>
            <p:nvPr/>
          </p:nvCxnSpPr>
          <p:spPr bwMode="auto">
            <a:xfrm>
              <a:off x="2276113" y="43418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nvGrpSpPr>
            <p:cNvPr id="333" name="Group 134"/>
            <p:cNvGrpSpPr/>
            <p:nvPr/>
          </p:nvGrpSpPr>
          <p:grpSpPr>
            <a:xfrm>
              <a:off x="2199913" y="4341812"/>
              <a:ext cx="457200" cy="3176"/>
              <a:chOff x="4191000" y="2360612"/>
              <a:chExt cx="457200" cy="3176"/>
            </a:xfrm>
          </p:grpSpPr>
          <p:cxnSp>
            <p:nvCxnSpPr>
              <p:cNvPr id="355" name="Straight Connector 354"/>
              <p:cNvCxnSpPr/>
              <p:nvPr/>
            </p:nvCxnSpPr>
            <p:spPr bwMode="auto">
              <a:xfrm>
                <a:off x="4572000" y="2362200"/>
                <a:ext cx="76200" cy="1588"/>
              </a:xfrm>
              <a:prstGeom prst="line">
                <a:avLst/>
              </a:prstGeom>
              <a:solidFill>
                <a:schemeClr val="accent1"/>
              </a:solidFill>
              <a:ln w="9525" cap="flat" cmpd="sng" algn="ctr">
                <a:solidFill>
                  <a:srgbClr val="0000FF"/>
                </a:solidFill>
                <a:prstDash val="solid"/>
                <a:round/>
                <a:headEnd type="none" w="med" len="med"/>
                <a:tailEnd type="none" w="med" len="med"/>
              </a:ln>
              <a:effectLst/>
            </p:spPr>
          </p:cxnSp>
          <p:cxnSp>
            <p:nvCxnSpPr>
              <p:cNvPr id="356" name="Straight Connector 355"/>
              <p:cNvCxnSpPr/>
              <p:nvPr/>
            </p:nvCxnSpPr>
            <p:spPr bwMode="auto">
              <a:xfrm>
                <a:off x="4191000" y="2360612"/>
                <a:ext cx="76200" cy="1588"/>
              </a:xfrm>
              <a:prstGeom prst="lin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cxnSp>
        </p:grpSp>
        <p:grpSp>
          <p:nvGrpSpPr>
            <p:cNvPr id="334" name="Group 137"/>
            <p:cNvGrpSpPr/>
            <p:nvPr/>
          </p:nvGrpSpPr>
          <p:grpSpPr>
            <a:xfrm>
              <a:off x="2657113" y="4494212"/>
              <a:ext cx="457200" cy="3176"/>
              <a:chOff x="4191000" y="2360612"/>
              <a:chExt cx="457200" cy="3176"/>
            </a:xfrm>
          </p:grpSpPr>
          <p:cxnSp>
            <p:nvCxnSpPr>
              <p:cNvPr id="353" name="Straight Connector 352"/>
              <p:cNvCxnSpPr/>
              <p:nvPr/>
            </p:nvCxnSpPr>
            <p:spPr bwMode="auto">
              <a:xfrm>
                <a:off x="4572000" y="2362200"/>
                <a:ext cx="76200" cy="1588"/>
              </a:xfrm>
              <a:prstGeom prst="line">
                <a:avLst/>
              </a:prstGeom>
              <a:solidFill>
                <a:schemeClr val="accent1"/>
              </a:solidFill>
              <a:ln w="9525" cap="flat" cmpd="sng" algn="ctr">
                <a:solidFill>
                  <a:srgbClr val="0000FF"/>
                </a:solidFill>
                <a:prstDash val="solid"/>
                <a:round/>
                <a:headEnd type="none" w="med" len="med"/>
                <a:tailEnd type="none" w="med" len="med"/>
              </a:ln>
              <a:effectLst/>
            </p:spPr>
          </p:cxnSp>
          <p:cxnSp>
            <p:nvCxnSpPr>
              <p:cNvPr id="354" name="Straight Connector 353"/>
              <p:cNvCxnSpPr/>
              <p:nvPr/>
            </p:nvCxnSpPr>
            <p:spPr bwMode="auto">
              <a:xfrm>
                <a:off x="4191000" y="2360612"/>
                <a:ext cx="76200" cy="1588"/>
              </a:xfrm>
              <a:prstGeom prst="lin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cxnSp>
        </p:grpSp>
        <p:grpSp>
          <p:nvGrpSpPr>
            <p:cNvPr id="335" name="Group 140"/>
            <p:cNvGrpSpPr/>
            <p:nvPr/>
          </p:nvGrpSpPr>
          <p:grpSpPr>
            <a:xfrm>
              <a:off x="2047513" y="4572000"/>
              <a:ext cx="457200" cy="3176"/>
              <a:chOff x="4191000" y="2360612"/>
              <a:chExt cx="457200" cy="3176"/>
            </a:xfrm>
          </p:grpSpPr>
          <p:cxnSp>
            <p:nvCxnSpPr>
              <p:cNvPr id="351" name="Straight Connector 350"/>
              <p:cNvCxnSpPr/>
              <p:nvPr/>
            </p:nvCxnSpPr>
            <p:spPr bwMode="auto">
              <a:xfrm>
                <a:off x="4572000" y="2362200"/>
                <a:ext cx="76200" cy="1588"/>
              </a:xfrm>
              <a:prstGeom prst="line">
                <a:avLst/>
              </a:prstGeom>
              <a:solidFill>
                <a:schemeClr val="accent1"/>
              </a:solidFill>
              <a:ln w="9525" cap="flat" cmpd="sng" algn="ctr">
                <a:solidFill>
                  <a:srgbClr val="0000FF"/>
                </a:solidFill>
                <a:prstDash val="solid"/>
                <a:round/>
                <a:headEnd type="none" w="med" len="med"/>
                <a:tailEnd type="none" w="med" len="med"/>
              </a:ln>
              <a:effectLst/>
            </p:spPr>
          </p:cxnSp>
          <p:cxnSp>
            <p:nvCxnSpPr>
              <p:cNvPr id="352" name="Straight Connector 351"/>
              <p:cNvCxnSpPr/>
              <p:nvPr/>
            </p:nvCxnSpPr>
            <p:spPr bwMode="auto">
              <a:xfrm>
                <a:off x="4191000" y="2360612"/>
                <a:ext cx="76200" cy="1588"/>
              </a:xfrm>
              <a:prstGeom prst="lin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cxnSp>
        </p:grpSp>
        <p:grpSp>
          <p:nvGrpSpPr>
            <p:cNvPr id="336" name="Group 143"/>
            <p:cNvGrpSpPr/>
            <p:nvPr/>
          </p:nvGrpSpPr>
          <p:grpSpPr>
            <a:xfrm>
              <a:off x="2504713" y="4645024"/>
              <a:ext cx="457200" cy="3176"/>
              <a:chOff x="4191000" y="2360612"/>
              <a:chExt cx="457200" cy="3176"/>
            </a:xfrm>
          </p:grpSpPr>
          <p:cxnSp>
            <p:nvCxnSpPr>
              <p:cNvPr id="349" name="Straight Connector 348"/>
              <p:cNvCxnSpPr/>
              <p:nvPr/>
            </p:nvCxnSpPr>
            <p:spPr bwMode="auto">
              <a:xfrm>
                <a:off x="4572000" y="2362200"/>
                <a:ext cx="76200" cy="1588"/>
              </a:xfrm>
              <a:prstGeom prst="line">
                <a:avLst/>
              </a:prstGeom>
              <a:solidFill>
                <a:schemeClr val="accent1"/>
              </a:solidFill>
              <a:ln w="9525" cap="flat" cmpd="sng" algn="ctr">
                <a:solidFill>
                  <a:srgbClr val="0000FF"/>
                </a:solidFill>
                <a:prstDash val="solid"/>
                <a:round/>
                <a:headEnd type="none" w="med" len="med"/>
                <a:tailEnd type="none" w="med" len="med"/>
              </a:ln>
              <a:effectLst/>
            </p:spPr>
          </p:cxnSp>
          <p:cxnSp>
            <p:nvCxnSpPr>
              <p:cNvPr id="350" name="Straight Connector 349"/>
              <p:cNvCxnSpPr/>
              <p:nvPr/>
            </p:nvCxnSpPr>
            <p:spPr bwMode="auto">
              <a:xfrm>
                <a:off x="4191000" y="2360612"/>
                <a:ext cx="76200" cy="1588"/>
              </a:xfrm>
              <a:prstGeom prst="lin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cxnSp>
        </p:grpSp>
        <p:grpSp>
          <p:nvGrpSpPr>
            <p:cNvPr id="337" name="Group 146"/>
            <p:cNvGrpSpPr/>
            <p:nvPr/>
          </p:nvGrpSpPr>
          <p:grpSpPr>
            <a:xfrm>
              <a:off x="2047513" y="4721224"/>
              <a:ext cx="457200" cy="3176"/>
              <a:chOff x="4191000" y="2360612"/>
              <a:chExt cx="457200" cy="3176"/>
            </a:xfrm>
          </p:grpSpPr>
          <p:cxnSp>
            <p:nvCxnSpPr>
              <p:cNvPr id="347" name="Straight Connector 346"/>
              <p:cNvCxnSpPr/>
              <p:nvPr/>
            </p:nvCxnSpPr>
            <p:spPr bwMode="auto">
              <a:xfrm>
                <a:off x="4572000" y="2362200"/>
                <a:ext cx="76200" cy="1588"/>
              </a:xfrm>
              <a:prstGeom prst="line">
                <a:avLst/>
              </a:prstGeom>
              <a:solidFill>
                <a:schemeClr val="accent1"/>
              </a:solidFill>
              <a:ln w="9525" cap="flat" cmpd="sng" algn="ctr">
                <a:solidFill>
                  <a:srgbClr val="0000FF"/>
                </a:solidFill>
                <a:prstDash val="solid"/>
                <a:round/>
                <a:headEnd type="none" w="med" len="med"/>
                <a:tailEnd type="none" w="med" len="med"/>
              </a:ln>
              <a:effectLst/>
            </p:spPr>
          </p:cxnSp>
          <p:cxnSp>
            <p:nvCxnSpPr>
              <p:cNvPr id="348" name="Straight Connector 347"/>
              <p:cNvCxnSpPr/>
              <p:nvPr/>
            </p:nvCxnSpPr>
            <p:spPr bwMode="auto">
              <a:xfrm>
                <a:off x="4191000" y="2360612"/>
                <a:ext cx="76200" cy="1588"/>
              </a:xfrm>
              <a:prstGeom prst="lin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cxnSp>
        </p:grpSp>
        <p:grpSp>
          <p:nvGrpSpPr>
            <p:cNvPr id="338" name="Group 149"/>
            <p:cNvGrpSpPr/>
            <p:nvPr/>
          </p:nvGrpSpPr>
          <p:grpSpPr>
            <a:xfrm>
              <a:off x="3038113" y="4645024"/>
              <a:ext cx="457200" cy="3176"/>
              <a:chOff x="4191000" y="2360612"/>
              <a:chExt cx="457200" cy="3176"/>
            </a:xfrm>
          </p:grpSpPr>
          <p:cxnSp>
            <p:nvCxnSpPr>
              <p:cNvPr id="345" name="Straight Connector 344"/>
              <p:cNvCxnSpPr/>
              <p:nvPr/>
            </p:nvCxnSpPr>
            <p:spPr bwMode="auto">
              <a:xfrm>
                <a:off x="4572000" y="2362200"/>
                <a:ext cx="76200" cy="1588"/>
              </a:xfrm>
              <a:prstGeom prst="line">
                <a:avLst/>
              </a:prstGeom>
              <a:solidFill>
                <a:schemeClr val="accent1"/>
              </a:solidFill>
              <a:ln w="9525" cap="flat" cmpd="sng" algn="ctr">
                <a:solidFill>
                  <a:srgbClr val="0000FF"/>
                </a:solidFill>
                <a:prstDash val="solid"/>
                <a:round/>
                <a:headEnd type="none" w="med" len="med"/>
                <a:tailEnd type="none" w="med" len="med"/>
              </a:ln>
              <a:effectLst/>
            </p:spPr>
          </p:cxnSp>
          <p:cxnSp>
            <p:nvCxnSpPr>
              <p:cNvPr id="346" name="Straight Connector 345"/>
              <p:cNvCxnSpPr/>
              <p:nvPr/>
            </p:nvCxnSpPr>
            <p:spPr bwMode="auto">
              <a:xfrm>
                <a:off x="4191000" y="2360612"/>
                <a:ext cx="76200" cy="1588"/>
              </a:xfrm>
              <a:prstGeom prst="lin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cxnSp>
        </p:grpSp>
        <p:grpSp>
          <p:nvGrpSpPr>
            <p:cNvPr id="339" name="Group 152"/>
            <p:cNvGrpSpPr/>
            <p:nvPr/>
          </p:nvGrpSpPr>
          <p:grpSpPr>
            <a:xfrm>
              <a:off x="2809513" y="4797424"/>
              <a:ext cx="457200" cy="3176"/>
              <a:chOff x="4191000" y="2360612"/>
              <a:chExt cx="457200" cy="3176"/>
            </a:xfrm>
          </p:grpSpPr>
          <p:cxnSp>
            <p:nvCxnSpPr>
              <p:cNvPr id="343" name="Straight Connector 342"/>
              <p:cNvCxnSpPr/>
              <p:nvPr/>
            </p:nvCxnSpPr>
            <p:spPr bwMode="auto">
              <a:xfrm>
                <a:off x="4572000" y="2362200"/>
                <a:ext cx="76200" cy="1588"/>
              </a:xfrm>
              <a:prstGeom prst="line">
                <a:avLst/>
              </a:prstGeom>
              <a:solidFill>
                <a:schemeClr val="accent1"/>
              </a:solidFill>
              <a:ln w="9525" cap="flat" cmpd="sng" algn="ctr">
                <a:solidFill>
                  <a:srgbClr val="0000FF"/>
                </a:solidFill>
                <a:prstDash val="solid"/>
                <a:round/>
                <a:headEnd type="none" w="med" len="med"/>
                <a:tailEnd type="none" w="med" len="med"/>
              </a:ln>
              <a:effectLst/>
            </p:spPr>
          </p:cxnSp>
          <p:cxnSp>
            <p:nvCxnSpPr>
              <p:cNvPr id="344" name="Straight Connector 343"/>
              <p:cNvCxnSpPr/>
              <p:nvPr/>
            </p:nvCxnSpPr>
            <p:spPr bwMode="auto">
              <a:xfrm>
                <a:off x="4191000" y="2360612"/>
                <a:ext cx="76200" cy="1588"/>
              </a:xfrm>
              <a:prstGeom prst="lin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cxnSp>
        </p:grpSp>
        <p:grpSp>
          <p:nvGrpSpPr>
            <p:cNvPr id="340" name="Group 155"/>
            <p:cNvGrpSpPr/>
            <p:nvPr/>
          </p:nvGrpSpPr>
          <p:grpSpPr>
            <a:xfrm>
              <a:off x="3191933" y="4267200"/>
              <a:ext cx="457200" cy="3176"/>
              <a:chOff x="4191000" y="2360612"/>
              <a:chExt cx="457200" cy="3176"/>
            </a:xfrm>
          </p:grpSpPr>
          <p:cxnSp>
            <p:nvCxnSpPr>
              <p:cNvPr id="341" name="Straight Connector 340"/>
              <p:cNvCxnSpPr/>
              <p:nvPr/>
            </p:nvCxnSpPr>
            <p:spPr bwMode="auto">
              <a:xfrm>
                <a:off x="4572000" y="2362200"/>
                <a:ext cx="76200" cy="1588"/>
              </a:xfrm>
              <a:prstGeom prst="line">
                <a:avLst/>
              </a:prstGeom>
              <a:solidFill>
                <a:schemeClr val="accent1"/>
              </a:solidFill>
              <a:ln w="9525" cap="flat" cmpd="sng" algn="ctr">
                <a:solidFill>
                  <a:srgbClr val="0000FF"/>
                </a:solidFill>
                <a:prstDash val="solid"/>
                <a:round/>
                <a:headEnd type="none" w="med" len="med"/>
                <a:tailEnd type="none" w="med" len="med"/>
              </a:ln>
              <a:effectLst/>
            </p:spPr>
          </p:cxnSp>
          <p:cxnSp>
            <p:nvCxnSpPr>
              <p:cNvPr id="342" name="Straight Connector 341"/>
              <p:cNvCxnSpPr/>
              <p:nvPr/>
            </p:nvCxnSpPr>
            <p:spPr bwMode="auto">
              <a:xfrm>
                <a:off x="4191000" y="2360612"/>
                <a:ext cx="76200" cy="1588"/>
              </a:xfrm>
              <a:prstGeom prst="lin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cxnSp>
        </p:grpSp>
      </p:grpSp>
      <p:grpSp>
        <p:nvGrpSpPr>
          <p:cNvPr id="357" name="Group 356"/>
          <p:cNvGrpSpPr/>
          <p:nvPr/>
        </p:nvGrpSpPr>
        <p:grpSpPr>
          <a:xfrm>
            <a:off x="8435975" y="2298700"/>
            <a:ext cx="1601620" cy="534988"/>
            <a:chOff x="2047513" y="4265612"/>
            <a:chExt cx="1601620" cy="534988"/>
          </a:xfrm>
        </p:grpSpPr>
        <p:cxnSp>
          <p:nvCxnSpPr>
            <p:cNvPr id="358" name="Straight Connector 357"/>
            <p:cNvCxnSpPr/>
            <p:nvPr/>
          </p:nvCxnSpPr>
          <p:spPr bwMode="auto">
            <a:xfrm>
              <a:off x="2123713" y="45704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59" name="Straight Connector 358"/>
            <p:cNvCxnSpPr/>
            <p:nvPr/>
          </p:nvCxnSpPr>
          <p:spPr bwMode="auto">
            <a:xfrm>
              <a:off x="2123713" y="47228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60" name="Straight Connector 359"/>
            <p:cNvCxnSpPr/>
            <p:nvPr/>
          </p:nvCxnSpPr>
          <p:spPr bwMode="auto">
            <a:xfrm>
              <a:off x="2733313" y="44942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61" name="Straight Connector 360"/>
            <p:cNvCxnSpPr/>
            <p:nvPr/>
          </p:nvCxnSpPr>
          <p:spPr bwMode="auto">
            <a:xfrm>
              <a:off x="2580913" y="46466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62" name="Straight Connector 361"/>
            <p:cNvCxnSpPr/>
            <p:nvPr/>
          </p:nvCxnSpPr>
          <p:spPr bwMode="auto">
            <a:xfrm>
              <a:off x="2885713" y="47990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63" name="Straight Connector 362"/>
            <p:cNvCxnSpPr/>
            <p:nvPr/>
          </p:nvCxnSpPr>
          <p:spPr bwMode="auto">
            <a:xfrm>
              <a:off x="3114313" y="46466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64" name="Straight Connector 363"/>
            <p:cNvCxnSpPr/>
            <p:nvPr/>
          </p:nvCxnSpPr>
          <p:spPr bwMode="auto">
            <a:xfrm>
              <a:off x="3266713" y="42656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65" name="Straight Connector 364"/>
            <p:cNvCxnSpPr/>
            <p:nvPr/>
          </p:nvCxnSpPr>
          <p:spPr bwMode="auto">
            <a:xfrm>
              <a:off x="2276113" y="4341812"/>
              <a:ext cx="304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nvGrpSpPr>
            <p:cNvPr id="366" name="Group 134"/>
            <p:cNvGrpSpPr/>
            <p:nvPr/>
          </p:nvGrpSpPr>
          <p:grpSpPr>
            <a:xfrm>
              <a:off x="2199913" y="4341812"/>
              <a:ext cx="457200" cy="3176"/>
              <a:chOff x="4191000" y="2360612"/>
              <a:chExt cx="457200" cy="3176"/>
            </a:xfrm>
          </p:grpSpPr>
          <p:cxnSp>
            <p:nvCxnSpPr>
              <p:cNvPr id="388" name="Straight Connector 387"/>
              <p:cNvCxnSpPr/>
              <p:nvPr/>
            </p:nvCxnSpPr>
            <p:spPr bwMode="auto">
              <a:xfrm>
                <a:off x="4572000" y="2362200"/>
                <a:ext cx="76200" cy="1588"/>
              </a:xfrm>
              <a:prstGeom prst="line">
                <a:avLst/>
              </a:prstGeom>
              <a:solidFill>
                <a:schemeClr val="accent1"/>
              </a:solidFill>
              <a:ln w="9525" cap="flat" cmpd="sng" algn="ctr">
                <a:solidFill>
                  <a:srgbClr val="0000FF"/>
                </a:solidFill>
                <a:prstDash val="solid"/>
                <a:round/>
                <a:headEnd type="none" w="med" len="med"/>
                <a:tailEnd type="none" w="med" len="med"/>
              </a:ln>
              <a:effectLst/>
            </p:spPr>
          </p:cxnSp>
          <p:cxnSp>
            <p:nvCxnSpPr>
              <p:cNvPr id="389" name="Straight Connector 388"/>
              <p:cNvCxnSpPr/>
              <p:nvPr/>
            </p:nvCxnSpPr>
            <p:spPr bwMode="auto">
              <a:xfrm>
                <a:off x="4191000" y="2360612"/>
                <a:ext cx="76200" cy="1588"/>
              </a:xfrm>
              <a:prstGeom prst="lin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cxnSp>
        </p:grpSp>
        <p:grpSp>
          <p:nvGrpSpPr>
            <p:cNvPr id="367" name="Group 137"/>
            <p:cNvGrpSpPr/>
            <p:nvPr/>
          </p:nvGrpSpPr>
          <p:grpSpPr>
            <a:xfrm>
              <a:off x="2657113" y="4494212"/>
              <a:ext cx="457200" cy="3176"/>
              <a:chOff x="4191000" y="2360612"/>
              <a:chExt cx="457200" cy="3176"/>
            </a:xfrm>
          </p:grpSpPr>
          <p:cxnSp>
            <p:nvCxnSpPr>
              <p:cNvPr id="386" name="Straight Connector 385"/>
              <p:cNvCxnSpPr/>
              <p:nvPr/>
            </p:nvCxnSpPr>
            <p:spPr bwMode="auto">
              <a:xfrm>
                <a:off x="4572000" y="2362200"/>
                <a:ext cx="76200" cy="1588"/>
              </a:xfrm>
              <a:prstGeom prst="line">
                <a:avLst/>
              </a:prstGeom>
              <a:solidFill>
                <a:schemeClr val="accent1"/>
              </a:solidFill>
              <a:ln w="9525" cap="flat" cmpd="sng" algn="ctr">
                <a:solidFill>
                  <a:srgbClr val="0000FF"/>
                </a:solidFill>
                <a:prstDash val="solid"/>
                <a:round/>
                <a:headEnd type="none" w="med" len="med"/>
                <a:tailEnd type="none" w="med" len="med"/>
              </a:ln>
              <a:effectLst/>
            </p:spPr>
          </p:cxnSp>
          <p:cxnSp>
            <p:nvCxnSpPr>
              <p:cNvPr id="387" name="Straight Connector 386"/>
              <p:cNvCxnSpPr/>
              <p:nvPr/>
            </p:nvCxnSpPr>
            <p:spPr bwMode="auto">
              <a:xfrm>
                <a:off x="4191000" y="2360612"/>
                <a:ext cx="76200" cy="1588"/>
              </a:xfrm>
              <a:prstGeom prst="lin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cxnSp>
        </p:grpSp>
        <p:grpSp>
          <p:nvGrpSpPr>
            <p:cNvPr id="368" name="Group 140"/>
            <p:cNvGrpSpPr/>
            <p:nvPr/>
          </p:nvGrpSpPr>
          <p:grpSpPr>
            <a:xfrm>
              <a:off x="2047513" y="4572000"/>
              <a:ext cx="457200" cy="3176"/>
              <a:chOff x="4191000" y="2360612"/>
              <a:chExt cx="457200" cy="3176"/>
            </a:xfrm>
          </p:grpSpPr>
          <p:cxnSp>
            <p:nvCxnSpPr>
              <p:cNvPr id="384" name="Straight Connector 383"/>
              <p:cNvCxnSpPr/>
              <p:nvPr/>
            </p:nvCxnSpPr>
            <p:spPr bwMode="auto">
              <a:xfrm>
                <a:off x="4572000" y="2362200"/>
                <a:ext cx="76200" cy="1588"/>
              </a:xfrm>
              <a:prstGeom prst="line">
                <a:avLst/>
              </a:prstGeom>
              <a:solidFill>
                <a:schemeClr val="accent1"/>
              </a:solidFill>
              <a:ln w="9525" cap="flat" cmpd="sng" algn="ctr">
                <a:solidFill>
                  <a:srgbClr val="0000FF"/>
                </a:solidFill>
                <a:prstDash val="solid"/>
                <a:round/>
                <a:headEnd type="none" w="med" len="med"/>
                <a:tailEnd type="none" w="med" len="med"/>
              </a:ln>
              <a:effectLst/>
            </p:spPr>
          </p:cxnSp>
          <p:cxnSp>
            <p:nvCxnSpPr>
              <p:cNvPr id="385" name="Straight Connector 384"/>
              <p:cNvCxnSpPr/>
              <p:nvPr/>
            </p:nvCxnSpPr>
            <p:spPr bwMode="auto">
              <a:xfrm>
                <a:off x="4191000" y="2360612"/>
                <a:ext cx="76200" cy="1588"/>
              </a:xfrm>
              <a:prstGeom prst="lin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cxnSp>
        </p:grpSp>
        <p:grpSp>
          <p:nvGrpSpPr>
            <p:cNvPr id="369" name="Group 143"/>
            <p:cNvGrpSpPr/>
            <p:nvPr/>
          </p:nvGrpSpPr>
          <p:grpSpPr>
            <a:xfrm>
              <a:off x="2504713" y="4645024"/>
              <a:ext cx="457200" cy="3176"/>
              <a:chOff x="4191000" y="2360612"/>
              <a:chExt cx="457200" cy="3176"/>
            </a:xfrm>
          </p:grpSpPr>
          <p:cxnSp>
            <p:nvCxnSpPr>
              <p:cNvPr id="382" name="Straight Connector 381"/>
              <p:cNvCxnSpPr/>
              <p:nvPr/>
            </p:nvCxnSpPr>
            <p:spPr bwMode="auto">
              <a:xfrm>
                <a:off x="4572000" y="2362200"/>
                <a:ext cx="76200" cy="1588"/>
              </a:xfrm>
              <a:prstGeom prst="line">
                <a:avLst/>
              </a:prstGeom>
              <a:solidFill>
                <a:schemeClr val="accent1"/>
              </a:solidFill>
              <a:ln w="9525" cap="flat" cmpd="sng" algn="ctr">
                <a:solidFill>
                  <a:srgbClr val="0000FF"/>
                </a:solidFill>
                <a:prstDash val="solid"/>
                <a:round/>
                <a:headEnd type="none" w="med" len="med"/>
                <a:tailEnd type="none" w="med" len="med"/>
              </a:ln>
              <a:effectLst/>
            </p:spPr>
          </p:cxnSp>
          <p:cxnSp>
            <p:nvCxnSpPr>
              <p:cNvPr id="383" name="Straight Connector 382"/>
              <p:cNvCxnSpPr/>
              <p:nvPr/>
            </p:nvCxnSpPr>
            <p:spPr bwMode="auto">
              <a:xfrm>
                <a:off x="4191000" y="2360612"/>
                <a:ext cx="76200" cy="1588"/>
              </a:xfrm>
              <a:prstGeom prst="lin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cxnSp>
        </p:grpSp>
        <p:grpSp>
          <p:nvGrpSpPr>
            <p:cNvPr id="370" name="Group 146"/>
            <p:cNvGrpSpPr/>
            <p:nvPr/>
          </p:nvGrpSpPr>
          <p:grpSpPr>
            <a:xfrm>
              <a:off x="2047513" y="4721224"/>
              <a:ext cx="457200" cy="3176"/>
              <a:chOff x="4191000" y="2360612"/>
              <a:chExt cx="457200" cy="3176"/>
            </a:xfrm>
          </p:grpSpPr>
          <p:cxnSp>
            <p:nvCxnSpPr>
              <p:cNvPr id="380" name="Straight Connector 379"/>
              <p:cNvCxnSpPr/>
              <p:nvPr/>
            </p:nvCxnSpPr>
            <p:spPr bwMode="auto">
              <a:xfrm>
                <a:off x="4572000" y="2362200"/>
                <a:ext cx="76200" cy="1588"/>
              </a:xfrm>
              <a:prstGeom prst="line">
                <a:avLst/>
              </a:prstGeom>
              <a:solidFill>
                <a:schemeClr val="accent1"/>
              </a:solidFill>
              <a:ln w="9525" cap="flat" cmpd="sng" algn="ctr">
                <a:solidFill>
                  <a:srgbClr val="0000FF"/>
                </a:solidFill>
                <a:prstDash val="solid"/>
                <a:round/>
                <a:headEnd type="none" w="med" len="med"/>
                <a:tailEnd type="none" w="med" len="med"/>
              </a:ln>
              <a:effectLst/>
            </p:spPr>
          </p:cxnSp>
          <p:cxnSp>
            <p:nvCxnSpPr>
              <p:cNvPr id="381" name="Straight Connector 380"/>
              <p:cNvCxnSpPr/>
              <p:nvPr/>
            </p:nvCxnSpPr>
            <p:spPr bwMode="auto">
              <a:xfrm>
                <a:off x="4191000" y="2360612"/>
                <a:ext cx="76200" cy="1588"/>
              </a:xfrm>
              <a:prstGeom prst="lin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cxnSp>
        </p:grpSp>
        <p:grpSp>
          <p:nvGrpSpPr>
            <p:cNvPr id="371" name="Group 149"/>
            <p:cNvGrpSpPr/>
            <p:nvPr/>
          </p:nvGrpSpPr>
          <p:grpSpPr>
            <a:xfrm>
              <a:off x="3038113" y="4645024"/>
              <a:ext cx="457200" cy="3176"/>
              <a:chOff x="4191000" y="2360612"/>
              <a:chExt cx="457200" cy="3176"/>
            </a:xfrm>
          </p:grpSpPr>
          <p:cxnSp>
            <p:nvCxnSpPr>
              <p:cNvPr id="378" name="Straight Connector 377"/>
              <p:cNvCxnSpPr/>
              <p:nvPr/>
            </p:nvCxnSpPr>
            <p:spPr bwMode="auto">
              <a:xfrm>
                <a:off x="4572000" y="2362200"/>
                <a:ext cx="76200" cy="1588"/>
              </a:xfrm>
              <a:prstGeom prst="line">
                <a:avLst/>
              </a:prstGeom>
              <a:solidFill>
                <a:schemeClr val="accent1"/>
              </a:solidFill>
              <a:ln w="9525" cap="flat" cmpd="sng" algn="ctr">
                <a:solidFill>
                  <a:srgbClr val="0000FF"/>
                </a:solidFill>
                <a:prstDash val="solid"/>
                <a:round/>
                <a:headEnd type="none" w="med" len="med"/>
                <a:tailEnd type="none" w="med" len="med"/>
              </a:ln>
              <a:effectLst/>
            </p:spPr>
          </p:cxnSp>
          <p:cxnSp>
            <p:nvCxnSpPr>
              <p:cNvPr id="379" name="Straight Connector 378"/>
              <p:cNvCxnSpPr/>
              <p:nvPr/>
            </p:nvCxnSpPr>
            <p:spPr bwMode="auto">
              <a:xfrm>
                <a:off x="4191000" y="2360612"/>
                <a:ext cx="76200" cy="1588"/>
              </a:xfrm>
              <a:prstGeom prst="lin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cxnSp>
        </p:grpSp>
        <p:grpSp>
          <p:nvGrpSpPr>
            <p:cNvPr id="372" name="Group 152"/>
            <p:cNvGrpSpPr/>
            <p:nvPr/>
          </p:nvGrpSpPr>
          <p:grpSpPr>
            <a:xfrm>
              <a:off x="2809513" y="4797424"/>
              <a:ext cx="457200" cy="3176"/>
              <a:chOff x="4191000" y="2360612"/>
              <a:chExt cx="457200" cy="3176"/>
            </a:xfrm>
          </p:grpSpPr>
          <p:cxnSp>
            <p:nvCxnSpPr>
              <p:cNvPr id="376" name="Straight Connector 375"/>
              <p:cNvCxnSpPr/>
              <p:nvPr/>
            </p:nvCxnSpPr>
            <p:spPr bwMode="auto">
              <a:xfrm>
                <a:off x="4572000" y="2362200"/>
                <a:ext cx="76200" cy="1588"/>
              </a:xfrm>
              <a:prstGeom prst="line">
                <a:avLst/>
              </a:prstGeom>
              <a:solidFill>
                <a:schemeClr val="accent1"/>
              </a:solidFill>
              <a:ln w="9525" cap="flat" cmpd="sng" algn="ctr">
                <a:solidFill>
                  <a:srgbClr val="0000FF"/>
                </a:solidFill>
                <a:prstDash val="solid"/>
                <a:round/>
                <a:headEnd type="none" w="med" len="med"/>
                <a:tailEnd type="none" w="med" len="med"/>
              </a:ln>
              <a:effectLst/>
            </p:spPr>
          </p:cxnSp>
          <p:cxnSp>
            <p:nvCxnSpPr>
              <p:cNvPr id="377" name="Straight Connector 376"/>
              <p:cNvCxnSpPr/>
              <p:nvPr/>
            </p:nvCxnSpPr>
            <p:spPr bwMode="auto">
              <a:xfrm>
                <a:off x="4191000" y="2360612"/>
                <a:ext cx="76200" cy="1588"/>
              </a:xfrm>
              <a:prstGeom prst="lin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cxnSp>
        </p:grpSp>
        <p:grpSp>
          <p:nvGrpSpPr>
            <p:cNvPr id="373" name="Group 155"/>
            <p:cNvGrpSpPr/>
            <p:nvPr/>
          </p:nvGrpSpPr>
          <p:grpSpPr>
            <a:xfrm>
              <a:off x="3191933" y="4267200"/>
              <a:ext cx="457200" cy="3176"/>
              <a:chOff x="4191000" y="2360612"/>
              <a:chExt cx="457200" cy="3176"/>
            </a:xfrm>
          </p:grpSpPr>
          <p:cxnSp>
            <p:nvCxnSpPr>
              <p:cNvPr id="374" name="Straight Connector 373"/>
              <p:cNvCxnSpPr/>
              <p:nvPr/>
            </p:nvCxnSpPr>
            <p:spPr bwMode="auto">
              <a:xfrm>
                <a:off x="4572000" y="2362200"/>
                <a:ext cx="76200" cy="1588"/>
              </a:xfrm>
              <a:prstGeom prst="line">
                <a:avLst/>
              </a:prstGeom>
              <a:solidFill>
                <a:schemeClr val="accent1"/>
              </a:solidFill>
              <a:ln w="9525" cap="flat" cmpd="sng" algn="ctr">
                <a:solidFill>
                  <a:srgbClr val="0000FF"/>
                </a:solidFill>
                <a:prstDash val="solid"/>
                <a:round/>
                <a:headEnd type="none" w="med" len="med"/>
                <a:tailEnd type="none" w="med" len="med"/>
              </a:ln>
              <a:effectLst/>
            </p:spPr>
          </p:cxnSp>
          <p:cxnSp>
            <p:nvCxnSpPr>
              <p:cNvPr id="375" name="Straight Connector 374"/>
              <p:cNvCxnSpPr/>
              <p:nvPr/>
            </p:nvCxnSpPr>
            <p:spPr bwMode="auto">
              <a:xfrm>
                <a:off x="4191000" y="2360612"/>
                <a:ext cx="76200" cy="1588"/>
              </a:xfrm>
              <a:prstGeom prst="lin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cxnSp>
        </p:grpSp>
      </p:grpSp>
      <p:grpSp>
        <p:nvGrpSpPr>
          <p:cNvPr id="406" name="Group 405"/>
          <p:cNvGrpSpPr/>
          <p:nvPr/>
        </p:nvGrpSpPr>
        <p:grpSpPr>
          <a:xfrm>
            <a:off x="1828800" y="3733801"/>
            <a:ext cx="8839200" cy="2357971"/>
            <a:chOff x="304800" y="3733800"/>
            <a:chExt cx="8839200" cy="2357971"/>
          </a:xfrm>
        </p:grpSpPr>
        <p:sp>
          <p:nvSpPr>
            <p:cNvPr id="399" name="TextBox 398"/>
            <p:cNvSpPr txBox="1"/>
            <p:nvPr/>
          </p:nvSpPr>
          <p:spPr>
            <a:xfrm>
              <a:off x="3886200" y="3733800"/>
              <a:ext cx="1495922" cy="369332"/>
            </a:xfrm>
            <a:prstGeom prst="rect">
              <a:avLst/>
            </a:prstGeom>
            <a:noFill/>
          </p:spPr>
          <p:txBody>
            <a:bodyPr wrap="none" rtlCol="0">
              <a:spAutoFit/>
            </a:bodyPr>
            <a:lstStyle/>
            <a:p>
              <a:r>
                <a:rPr lang="en-US" dirty="0"/>
                <a:t>4. Sequencing</a:t>
              </a:r>
            </a:p>
          </p:txBody>
        </p:sp>
        <p:pic>
          <p:nvPicPr>
            <p:cNvPr id="400" name="Picture 399" descr="454_gs_flx.jpg"/>
            <p:cNvPicPr>
              <a:picLocks noChangeAspect="1"/>
            </p:cNvPicPr>
            <p:nvPr/>
          </p:nvPicPr>
          <p:blipFill>
            <a:blip r:embed="rId4"/>
            <a:stretch>
              <a:fillRect/>
            </a:stretch>
          </p:blipFill>
          <p:spPr>
            <a:xfrm>
              <a:off x="3581400" y="4495800"/>
              <a:ext cx="1393253" cy="1595971"/>
            </a:xfrm>
            <a:prstGeom prst="rect">
              <a:avLst/>
            </a:prstGeom>
          </p:spPr>
        </p:pic>
        <p:pic>
          <p:nvPicPr>
            <p:cNvPr id="401" name="Picture 400" descr="abi-solid-5500xl.jpg"/>
            <p:cNvPicPr>
              <a:picLocks noChangeAspect="1"/>
            </p:cNvPicPr>
            <p:nvPr/>
          </p:nvPicPr>
          <p:blipFill>
            <a:blip r:embed="rId5"/>
            <a:stretch>
              <a:fillRect/>
            </a:stretch>
          </p:blipFill>
          <p:spPr>
            <a:xfrm>
              <a:off x="1905000" y="4495800"/>
              <a:ext cx="1676400" cy="1467705"/>
            </a:xfrm>
            <a:prstGeom prst="rect">
              <a:avLst/>
            </a:prstGeom>
          </p:spPr>
        </p:pic>
        <p:pic>
          <p:nvPicPr>
            <p:cNvPr id="402" name="Picture 12" descr="illumina_genome-analyzer-iix.jpg"/>
            <p:cNvPicPr>
              <a:picLocks noChangeAspect="1"/>
            </p:cNvPicPr>
            <p:nvPr/>
          </p:nvPicPr>
          <p:blipFill>
            <a:blip r:embed="rId6"/>
            <a:srcRect/>
            <a:stretch>
              <a:fillRect/>
            </a:stretch>
          </p:blipFill>
          <p:spPr bwMode="auto">
            <a:xfrm>
              <a:off x="304800" y="4572000"/>
              <a:ext cx="1435162" cy="1242989"/>
            </a:xfrm>
            <a:prstGeom prst="rect">
              <a:avLst/>
            </a:prstGeom>
            <a:noFill/>
            <a:ln w="9525">
              <a:noFill/>
              <a:miter lim="800000"/>
              <a:headEnd/>
              <a:tailEnd/>
            </a:ln>
          </p:spPr>
        </p:pic>
        <p:pic>
          <p:nvPicPr>
            <p:cNvPr id="403" name="Picture 14" descr="HiSeq2500.jpg"/>
            <p:cNvPicPr>
              <a:picLocks noChangeAspect="1"/>
            </p:cNvPicPr>
            <p:nvPr/>
          </p:nvPicPr>
          <p:blipFill>
            <a:blip r:embed="rId7"/>
            <a:srcRect/>
            <a:stretch>
              <a:fillRect/>
            </a:stretch>
          </p:blipFill>
          <p:spPr bwMode="auto">
            <a:xfrm>
              <a:off x="5029200" y="4648200"/>
              <a:ext cx="1676400" cy="1414718"/>
            </a:xfrm>
            <a:prstGeom prst="rect">
              <a:avLst/>
            </a:prstGeom>
            <a:noFill/>
            <a:ln w="9525">
              <a:noFill/>
              <a:miter lim="800000"/>
              <a:headEnd/>
              <a:tailEnd/>
            </a:ln>
          </p:spPr>
        </p:pic>
        <p:pic>
          <p:nvPicPr>
            <p:cNvPr id="404" name="Picture 15" descr="miseq.jpg"/>
            <p:cNvPicPr>
              <a:picLocks noChangeAspect="1"/>
            </p:cNvPicPr>
            <p:nvPr/>
          </p:nvPicPr>
          <p:blipFill>
            <a:blip r:embed="rId8"/>
            <a:srcRect/>
            <a:stretch>
              <a:fillRect/>
            </a:stretch>
          </p:blipFill>
          <p:spPr bwMode="auto">
            <a:xfrm>
              <a:off x="6588542" y="4875312"/>
              <a:ext cx="1139407" cy="915887"/>
            </a:xfrm>
            <a:prstGeom prst="rect">
              <a:avLst/>
            </a:prstGeom>
            <a:noFill/>
            <a:ln w="9525">
              <a:noFill/>
              <a:miter lim="800000"/>
              <a:headEnd/>
              <a:tailEnd/>
            </a:ln>
          </p:spPr>
        </p:pic>
        <p:pic>
          <p:nvPicPr>
            <p:cNvPr id="405" name="Picture 5" descr="http://singularityhub.com/wp-content/uploads/2010/12/IonTorrent_PGM.jpg"/>
            <p:cNvPicPr>
              <a:picLocks noChangeAspect="1" noChangeArrowheads="1"/>
            </p:cNvPicPr>
            <p:nvPr/>
          </p:nvPicPr>
          <p:blipFill>
            <a:blip r:embed="rId9"/>
            <a:srcRect/>
            <a:stretch>
              <a:fillRect/>
            </a:stretch>
          </p:blipFill>
          <p:spPr bwMode="auto">
            <a:xfrm>
              <a:off x="7719117" y="4495800"/>
              <a:ext cx="1424883" cy="1293814"/>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33333E-6 0.00023 L -0.01667 0.03356 " pathEditMode="relative" ptsTypes="AA">
                                      <p:cBhvr>
                                        <p:cTn id="6" dur="2000" fill="hold"/>
                                        <p:tgtEl>
                                          <p:spTgt spid="13"/>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3.33333E-6 L -0.01667 -0.02223 " pathEditMode="relative" rAng="0" ptsTypes="AA">
                                      <p:cBhvr>
                                        <p:cTn id="8" dur="2000" fill="hold"/>
                                        <p:tgtEl>
                                          <p:spTgt spid="15"/>
                                        </p:tgtEl>
                                        <p:attrNameLst>
                                          <p:attrName>ppt_x</p:attrName>
                                          <p:attrName>ppt_y</p:attrName>
                                        </p:attrNameLst>
                                      </p:cBhvr>
                                      <p:rCtr x="-800" y="-1100"/>
                                    </p:animMotion>
                                  </p:childTnLst>
                                </p:cTn>
                              </p:par>
                              <p:par>
                                <p:cTn id="9" presetID="0" presetClass="path" presetSubtype="0" accel="50000" decel="50000" fill="hold" nodeType="withEffect">
                                  <p:stCondLst>
                                    <p:cond delay="0"/>
                                  </p:stCondLst>
                                  <p:childTnLst>
                                    <p:animMotion origin="layout" path="M -3.33333E-6 0.00023 L -3.33333E-6 0.02245 " pathEditMode="relative" ptsTypes="AA">
                                      <p:cBhvr>
                                        <p:cTn id="10" dur="2000" fill="hold"/>
                                        <p:tgtEl>
                                          <p:spTgt spid="16"/>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3.33333E-6 3.33333E-6 L -0.01667 -0.02223 " pathEditMode="relative" rAng="0" ptsTypes="AA">
                                      <p:cBhvr>
                                        <p:cTn id="12" dur="2000" fill="hold"/>
                                        <p:tgtEl>
                                          <p:spTgt spid="17"/>
                                        </p:tgtEl>
                                        <p:attrNameLst>
                                          <p:attrName>ppt_x</p:attrName>
                                          <p:attrName>ppt_y</p:attrName>
                                        </p:attrNameLst>
                                      </p:cBhvr>
                                      <p:rCtr x="-800" y="-1100"/>
                                    </p:animMotion>
                                  </p:childTnLst>
                                </p:cTn>
                              </p:par>
                              <p:par>
                                <p:cTn id="13" presetID="0" presetClass="path" presetSubtype="0" accel="50000" decel="50000" fill="hold" nodeType="withEffect">
                                  <p:stCondLst>
                                    <p:cond delay="0"/>
                                  </p:stCondLst>
                                  <p:childTnLst>
                                    <p:animMotion origin="layout" path="M 0 3.33333E-6 L -0.03333 0.01111 " pathEditMode="relative" rAng="0" ptsTypes="AA">
                                      <p:cBhvr>
                                        <p:cTn id="14" dur="2000" fill="hold"/>
                                        <p:tgtEl>
                                          <p:spTgt spid="18"/>
                                        </p:tgtEl>
                                        <p:attrNameLst>
                                          <p:attrName>ppt_x</p:attrName>
                                          <p:attrName>ppt_y</p:attrName>
                                        </p:attrNameLst>
                                      </p:cBhvr>
                                      <p:rCtr x="-1700" y="600"/>
                                    </p:animMotion>
                                  </p:childTnLst>
                                </p:cTn>
                              </p:par>
                              <p:par>
                                <p:cTn id="15" presetID="0" presetClass="path" presetSubtype="0" accel="50000" decel="50000" fill="hold" nodeType="withEffect">
                                  <p:stCondLst>
                                    <p:cond delay="0"/>
                                  </p:stCondLst>
                                  <p:childTnLst>
                                    <p:animMotion origin="layout" path="M -3.33333E-6 3.33333E-6 L -0.04166 -0.02223 " pathEditMode="relative" rAng="0" ptsTypes="AA">
                                      <p:cBhvr>
                                        <p:cTn id="16" dur="2000" fill="hold"/>
                                        <p:tgtEl>
                                          <p:spTgt spid="19"/>
                                        </p:tgtEl>
                                        <p:attrNameLst>
                                          <p:attrName>ppt_x</p:attrName>
                                          <p:attrName>ppt_y</p:attrName>
                                        </p:attrNameLst>
                                      </p:cBhvr>
                                      <p:rCtr x="-2100" y="-1100"/>
                                    </p:animMotion>
                                  </p:childTnLst>
                                </p:cTn>
                              </p:par>
                              <p:par>
                                <p:cTn id="17" presetID="0" presetClass="path" presetSubtype="0" accel="50000" decel="50000" fill="hold" nodeType="withEffect">
                                  <p:stCondLst>
                                    <p:cond delay="0"/>
                                  </p:stCondLst>
                                  <p:childTnLst>
                                    <p:animMotion origin="layout" path="M 3.33333E-6 0.00023 L 3.33333E-6 -0.022 " pathEditMode="relative" ptsTypes="AA">
                                      <p:cBhvr>
                                        <p:cTn id="18" dur="2000" fill="hold"/>
                                        <p:tgtEl>
                                          <p:spTgt spid="20"/>
                                        </p:tgtEl>
                                        <p:attrNameLst>
                                          <p:attrName>ppt_x</p:attrName>
                                          <p:attrName>ppt_y</p:attrName>
                                        </p:attrNameLst>
                                      </p:cBhvr>
                                    </p:animMotion>
                                  </p:childTnLst>
                                </p:cTn>
                              </p:par>
                              <p:par>
                                <p:cTn id="19" presetID="0" presetClass="path" presetSubtype="0" accel="50000" decel="50000" fill="hold" nodeType="withEffect">
                                  <p:stCondLst>
                                    <p:cond delay="0"/>
                                  </p:stCondLst>
                                  <p:childTnLst>
                                    <p:animMotion origin="layout" path="M 5.55112E-17 3.33333E-6 L -0.05 0.02222 " pathEditMode="relative" rAng="0" ptsTypes="AA">
                                      <p:cBhvr>
                                        <p:cTn id="20" dur="2000" fill="hold"/>
                                        <p:tgtEl>
                                          <p:spTgt spid="21"/>
                                        </p:tgtEl>
                                        <p:attrNameLst>
                                          <p:attrName>ppt_x</p:attrName>
                                          <p:attrName>ppt_y</p:attrName>
                                        </p:attrNameLst>
                                      </p:cBhvr>
                                      <p:rCtr x="-2500" y="1100"/>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6" presetClass="entr" presetSubtype="0" fill="hold" nodeType="click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ipe(down)">
                                      <p:cBhvr>
                                        <p:cTn id="29" dur="580">
                                          <p:stCondLst>
                                            <p:cond delay="0"/>
                                          </p:stCondLst>
                                        </p:cTn>
                                        <p:tgtEl>
                                          <p:spTgt spid="35"/>
                                        </p:tgtEl>
                                      </p:cBhvr>
                                    </p:animEffect>
                                    <p:anim calcmode="lin" valueType="num">
                                      <p:cBhvr>
                                        <p:cTn id="30" dur="1822" tmFilter="0,0; 0.14,0.36; 0.43,0.73; 0.71,0.91; 1.0,1.0">
                                          <p:stCondLst>
                                            <p:cond delay="0"/>
                                          </p:stCondLst>
                                        </p:cTn>
                                        <p:tgtEl>
                                          <p:spTgt spid="35"/>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35"/>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35"/>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35"/>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35"/>
                                        </p:tgtEl>
                                        <p:attrNameLst>
                                          <p:attrName>ppt_y</p:attrName>
                                        </p:attrNameLst>
                                      </p:cBhvr>
                                      <p:tavLst>
                                        <p:tav tm="0" fmla="#ppt_y-sin(pi*$)/81">
                                          <p:val>
                                            <p:fltVal val="0"/>
                                          </p:val>
                                        </p:tav>
                                        <p:tav tm="100000">
                                          <p:val>
                                            <p:fltVal val="1"/>
                                          </p:val>
                                        </p:tav>
                                      </p:tavLst>
                                    </p:anim>
                                    <p:animScale>
                                      <p:cBhvr>
                                        <p:cTn id="35" dur="26">
                                          <p:stCondLst>
                                            <p:cond delay="650"/>
                                          </p:stCondLst>
                                        </p:cTn>
                                        <p:tgtEl>
                                          <p:spTgt spid="35"/>
                                        </p:tgtEl>
                                      </p:cBhvr>
                                      <p:to x="100000" y="60000"/>
                                    </p:animScale>
                                    <p:animScale>
                                      <p:cBhvr>
                                        <p:cTn id="36" dur="166" decel="50000">
                                          <p:stCondLst>
                                            <p:cond delay="676"/>
                                          </p:stCondLst>
                                        </p:cTn>
                                        <p:tgtEl>
                                          <p:spTgt spid="35"/>
                                        </p:tgtEl>
                                      </p:cBhvr>
                                      <p:to x="100000" y="100000"/>
                                    </p:animScale>
                                    <p:animScale>
                                      <p:cBhvr>
                                        <p:cTn id="37" dur="26">
                                          <p:stCondLst>
                                            <p:cond delay="1312"/>
                                          </p:stCondLst>
                                        </p:cTn>
                                        <p:tgtEl>
                                          <p:spTgt spid="35"/>
                                        </p:tgtEl>
                                      </p:cBhvr>
                                      <p:to x="100000" y="80000"/>
                                    </p:animScale>
                                    <p:animScale>
                                      <p:cBhvr>
                                        <p:cTn id="38" dur="166" decel="50000">
                                          <p:stCondLst>
                                            <p:cond delay="1338"/>
                                          </p:stCondLst>
                                        </p:cTn>
                                        <p:tgtEl>
                                          <p:spTgt spid="35"/>
                                        </p:tgtEl>
                                      </p:cBhvr>
                                      <p:to x="100000" y="100000"/>
                                    </p:animScale>
                                    <p:animScale>
                                      <p:cBhvr>
                                        <p:cTn id="39" dur="26">
                                          <p:stCondLst>
                                            <p:cond delay="1642"/>
                                          </p:stCondLst>
                                        </p:cTn>
                                        <p:tgtEl>
                                          <p:spTgt spid="35"/>
                                        </p:tgtEl>
                                      </p:cBhvr>
                                      <p:to x="100000" y="90000"/>
                                    </p:animScale>
                                    <p:animScale>
                                      <p:cBhvr>
                                        <p:cTn id="40" dur="166" decel="50000">
                                          <p:stCondLst>
                                            <p:cond delay="1668"/>
                                          </p:stCondLst>
                                        </p:cTn>
                                        <p:tgtEl>
                                          <p:spTgt spid="35"/>
                                        </p:tgtEl>
                                      </p:cBhvr>
                                      <p:to x="100000" y="100000"/>
                                    </p:animScale>
                                    <p:animScale>
                                      <p:cBhvr>
                                        <p:cTn id="41" dur="26">
                                          <p:stCondLst>
                                            <p:cond delay="1808"/>
                                          </p:stCondLst>
                                        </p:cTn>
                                        <p:tgtEl>
                                          <p:spTgt spid="35"/>
                                        </p:tgtEl>
                                      </p:cBhvr>
                                      <p:to x="100000" y="95000"/>
                                    </p:animScale>
                                    <p:animScale>
                                      <p:cBhvr>
                                        <p:cTn id="42" dur="166" decel="50000">
                                          <p:stCondLst>
                                            <p:cond delay="1834"/>
                                          </p:stCondLst>
                                        </p:cTn>
                                        <p:tgtEl>
                                          <p:spTgt spid="35"/>
                                        </p:tgtEl>
                                      </p:cBhvr>
                                      <p:to x="100000" y="100000"/>
                                    </p:animScale>
                                  </p:childTnLst>
                                </p:cTn>
                              </p:par>
                              <p:par>
                                <p:cTn id="43" presetID="26" presetClass="entr" presetSubtype="0" fill="hold" nodeType="with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wipe(down)">
                                      <p:cBhvr>
                                        <p:cTn id="45" dur="580">
                                          <p:stCondLst>
                                            <p:cond delay="0"/>
                                          </p:stCondLst>
                                        </p:cTn>
                                        <p:tgtEl>
                                          <p:spTgt spid="48"/>
                                        </p:tgtEl>
                                      </p:cBhvr>
                                    </p:animEffect>
                                    <p:anim calcmode="lin" valueType="num">
                                      <p:cBhvr>
                                        <p:cTn id="46" dur="1822" tmFilter="0,0; 0.14,0.36; 0.43,0.73; 0.71,0.91; 1.0,1.0">
                                          <p:stCondLst>
                                            <p:cond delay="0"/>
                                          </p:stCondLst>
                                        </p:cTn>
                                        <p:tgtEl>
                                          <p:spTgt spid="48"/>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48"/>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48"/>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48"/>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48"/>
                                        </p:tgtEl>
                                        <p:attrNameLst>
                                          <p:attrName>ppt_y</p:attrName>
                                        </p:attrNameLst>
                                      </p:cBhvr>
                                      <p:tavLst>
                                        <p:tav tm="0" fmla="#ppt_y-sin(pi*$)/81">
                                          <p:val>
                                            <p:fltVal val="0"/>
                                          </p:val>
                                        </p:tav>
                                        <p:tav tm="100000">
                                          <p:val>
                                            <p:fltVal val="1"/>
                                          </p:val>
                                        </p:tav>
                                      </p:tavLst>
                                    </p:anim>
                                    <p:animScale>
                                      <p:cBhvr>
                                        <p:cTn id="51" dur="26">
                                          <p:stCondLst>
                                            <p:cond delay="650"/>
                                          </p:stCondLst>
                                        </p:cTn>
                                        <p:tgtEl>
                                          <p:spTgt spid="48"/>
                                        </p:tgtEl>
                                      </p:cBhvr>
                                      <p:to x="100000" y="60000"/>
                                    </p:animScale>
                                    <p:animScale>
                                      <p:cBhvr>
                                        <p:cTn id="52" dur="166" decel="50000">
                                          <p:stCondLst>
                                            <p:cond delay="676"/>
                                          </p:stCondLst>
                                        </p:cTn>
                                        <p:tgtEl>
                                          <p:spTgt spid="48"/>
                                        </p:tgtEl>
                                      </p:cBhvr>
                                      <p:to x="100000" y="100000"/>
                                    </p:animScale>
                                    <p:animScale>
                                      <p:cBhvr>
                                        <p:cTn id="53" dur="26">
                                          <p:stCondLst>
                                            <p:cond delay="1312"/>
                                          </p:stCondLst>
                                        </p:cTn>
                                        <p:tgtEl>
                                          <p:spTgt spid="48"/>
                                        </p:tgtEl>
                                      </p:cBhvr>
                                      <p:to x="100000" y="80000"/>
                                    </p:animScale>
                                    <p:animScale>
                                      <p:cBhvr>
                                        <p:cTn id="54" dur="166" decel="50000">
                                          <p:stCondLst>
                                            <p:cond delay="1338"/>
                                          </p:stCondLst>
                                        </p:cTn>
                                        <p:tgtEl>
                                          <p:spTgt spid="48"/>
                                        </p:tgtEl>
                                      </p:cBhvr>
                                      <p:to x="100000" y="100000"/>
                                    </p:animScale>
                                    <p:animScale>
                                      <p:cBhvr>
                                        <p:cTn id="55" dur="26">
                                          <p:stCondLst>
                                            <p:cond delay="1642"/>
                                          </p:stCondLst>
                                        </p:cTn>
                                        <p:tgtEl>
                                          <p:spTgt spid="48"/>
                                        </p:tgtEl>
                                      </p:cBhvr>
                                      <p:to x="100000" y="90000"/>
                                    </p:animScale>
                                    <p:animScale>
                                      <p:cBhvr>
                                        <p:cTn id="56" dur="166" decel="50000">
                                          <p:stCondLst>
                                            <p:cond delay="1668"/>
                                          </p:stCondLst>
                                        </p:cTn>
                                        <p:tgtEl>
                                          <p:spTgt spid="48"/>
                                        </p:tgtEl>
                                      </p:cBhvr>
                                      <p:to x="100000" y="100000"/>
                                    </p:animScale>
                                    <p:animScale>
                                      <p:cBhvr>
                                        <p:cTn id="57" dur="26">
                                          <p:stCondLst>
                                            <p:cond delay="1808"/>
                                          </p:stCondLst>
                                        </p:cTn>
                                        <p:tgtEl>
                                          <p:spTgt spid="48"/>
                                        </p:tgtEl>
                                      </p:cBhvr>
                                      <p:to x="100000" y="95000"/>
                                    </p:animScale>
                                    <p:animScale>
                                      <p:cBhvr>
                                        <p:cTn id="58" dur="166" decel="50000">
                                          <p:stCondLst>
                                            <p:cond delay="1834"/>
                                          </p:stCondLst>
                                        </p:cTn>
                                        <p:tgtEl>
                                          <p:spTgt spid="48"/>
                                        </p:tgtEl>
                                      </p:cBhvr>
                                      <p:to x="100000" y="100000"/>
                                    </p:animScale>
                                  </p:childTnLst>
                                </p:cTn>
                              </p:par>
                              <p:par>
                                <p:cTn id="59" presetID="26" presetClass="entr" presetSubtype="0" fill="hold"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wipe(down)">
                                      <p:cBhvr>
                                        <p:cTn id="61" dur="580">
                                          <p:stCondLst>
                                            <p:cond delay="0"/>
                                          </p:stCondLst>
                                        </p:cTn>
                                        <p:tgtEl>
                                          <p:spTgt spid="36"/>
                                        </p:tgtEl>
                                      </p:cBhvr>
                                    </p:animEffect>
                                    <p:anim calcmode="lin" valueType="num">
                                      <p:cBhvr>
                                        <p:cTn id="62" dur="1822"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36"/>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36"/>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36"/>
                                        </p:tgtEl>
                                        <p:attrNameLst>
                                          <p:attrName>ppt_y</p:attrName>
                                        </p:attrNameLst>
                                      </p:cBhvr>
                                      <p:tavLst>
                                        <p:tav tm="0" fmla="#ppt_y-sin(pi*$)/81">
                                          <p:val>
                                            <p:fltVal val="0"/>
                                          </p:val>
                                        </p:tav>
                                        <p:tav tm="100000">
                                          <p:val>
                                            <p:fltVal val="1"/>
                                          </p:val>
                                        </p:tav>
                                      </p:tavLst>
                                    </p:anim>
                                    <p:animScale>
                                      <p:cBhvr>
                                        <p:cTn id="67" dur="26">
                                          <p:stCondLst>
                                            <p:cond delay="650"/>
                                          </p:stCondLst>
                                        </p:cTn>
                                        <p:tgtEl>
                                          <p:spTgt spid="36"/>
                                        </p:tgtEl>
                                      </p:cBhvr>
                                      <p:to x="100000" y="60000"/>
                                    </p:animScale>
                                    <p:animScale>
                                      <p:cBhvr>
                                        <p:cTn id="68" dur="166" decel="50000">
                                          <p:stCondLst>
                                            <p:cond delay="676"/>
                                          </p:stCondLst>
                                        </p:cTn>
                                        <p:tgtEl>
                                          <p:spTgt spid="36"/>
                                        </p:tgtEl>
                                      </p:cBhvr>
                                      <p:to x="100000" y="100000"/>
                                    </p:animScale>
                                    <p:animScale>
                                      <p:cBhvr>
                                        <p:cTn id="69" dur="26">
                                          <p:stCondLst>
                                            <p:cond delay="1312"/>
                                          </p:stCondLst>
                                        </p:cTn>
                                        <p:tgtEl>
                                          <p:spTgt spid="36"/>
                                        </p:tgtEl>
                                      </p:cBhvr>
                                      <p:to x="100000" y="80000"/>
                                    </p:animScale>
                                    <p:animScale>
                                      <p:cBhvr>
                                        <p:cTn id="70" dur="166" decel="50000">
                                          <p:stCondLst>
                                            <p:cond delay="1338"/>
                                          </p:stCondLst>
                                        </p:cTn>
                                        <p:tgtEl>
                                          <p:spTgt spid="36"/>
                                        </p:tgtEl>
                                      </p:cBhvr>
                                      <p:to x="100000" y="100000"/>
                                    </p:animScale>
                                    <p:animScale>
                                      <p:cBhvr>
                                        <p:cTn id="71" dur="26">
                                          <p:stCondLst>
                                            <p:cond delay="1642"/>
                                          </p:stCondLst>
                                        </p:cTn>
                                        <p:tgtEl>
                                          <p:spTgt spid="36"/>
                                        </p:tgtEl>
                                      </p:cBhvr>
                                      <p:to x="100000" y="90000"/>
                                    </p:animScale>
                                    <p:animScale>
                                      <p:cBhvr>
                                        <p:cTn id="72" dur="166" decel="50000">
                                          <p:stCondLst>
                                            <p:cond delay="1668"/>
                                          </p:stCondLst>
                                        </p:cTn>
                                        <p:tgtEl>
                                          <p:spTgt spid="36"/>
                                        </p:tgtEl>
                                      </p:cBhvr>
                                      <p:to x="100000" y="100000"/>
                                    </p:animScale>
                                    <p:animScale>
                                      <p:cBhvr>
                                        <p:cTn id="73" dur="26">
                                          <p:stCondLst>
                                            <p:cond delay="1808"/>
                                          </p:stCondLst>
                                        </p:cTn>
                                        <p:tgtEl>
                                          <p:spTgt spid="36"/>
                                        </p:tgtEl>
                                      </p:cBhvr>
                                      <p:to x="100000" y="95000"/>
                                    </p:animScale>
                                    <p:animScale>
                                      <p:cBhvr>
                                        <p:cTn id="74" dur="166" decel="50000">
                                          <p:stCondLst>
                                            <p:cond delay="1834"/>
                                          </p:stCondLst>
                                        </p:cTn>
                                        <p:tgtEl>
                                          <p:spTgt spid="36"/>
                                        </p:tgtEl>
                                      </p:cBhvr>
                                      <p:to x="100000" y="100000"/>
                                    </p:animScale>
                                  </p:childTnLst>
                                </p:cTn>
                              </p:par>
                              <p:par>
                                <p:cTn id="75" presetID="26" presetClass="entr" presetSubtype="0" fill="hold" nodeType="withEffect">
                                  <p:stCondLst>
                                    <p:cond delay="0"/>
                                  </p:stCondLst>
                                  <p:childTnLst>
                                    <p:set>
                                      <p:cBhvr>
                                        <p:cTn id="76" dur="1" fill="hold">
                                          <p:stCondLst>
                                            <p:cond delay="0"/>
                                          </p:stCondLst>
                                        </p:cTn>
                                        <p:tgtEl>
                                          <p:spTgt spid="39"/>
                                        </p:tgtEl>
                                        <p:attrNameLst>
                                          <p:attrName>style.visibility</p:attrName>
                                        </p:attrNameLst>
                                      </p:cBhvr>
                                      <p:to>
                                        <p:strVal val="visible"/>
                                      </p:to>
                                    </p:set>
                                    <p:animEffect transition="in" filter="wipe(down)">
                                      <p:cBhvr>
                                        <p:cTn id="77" dur="580">
                                          <p:stCondLst>
                                            <p:cond delay="0"/>
                                          </p:stCondLst>
                                        </p:cTn>
                                        <p:tgtEl>
                                          <p:spTgt spid="39"/>
                                        </p:tgtEl>
                                      </p:cBhvr>
                                    </p:animEffect>
                                    <p:anim calcmode="lin" valueType="num">
                                      <p:cBhvr>
                                        <p:cTn id="78" dur="1822" tmFilter="0,0; 0.14,0.36; 0.43,0.73; 0.71,0.91; 1.0,1.0">
                                          <p:stCondLst>
                                            <p:cond delay="0"/>
                                          </p:stCondLst>
                                        </p:cTn>
                                        <p:tgtEl>
                                          <p:spTgt spid="39"/>
                                        </p:tgtEl>
                                        <p:attrNameLst>
                                          <p:attrName>ppt_x</p:attrName>
                                        </p:attrNameLst>
                                      </p:cBhvr>
                                      <p:tavLst>
                                        <p:tav tm="0">
                                          <p:val>
                                            <p:strVal val="#ppt_x-0.25"/>
                                          </p:val>
                                        </p:tav>
                                        <p:tav tm="100000">
                                          <p:val>
                                            <p:strVal val="#ppt_x"/>
                                          </p:val>
                                        </p:tav>
                                      </p:tavLst>
                                    </p:anim>
                                    <p:anim calcmode="lin" valueType="num">
                                      <p:cBhvr>
                                        <p:cTn id="79" dur="664" tmFilter="0.0,0.0; 0.25,0.07; 0.50,0.2; 0.75,0.467; 1.0,1.0">
                                          <p:stCondLst>
                                            <p:cond delay="0"/>
                                          </p:stCondLst>
                                        </p:cTn>
                                        <p:tgtEl>
                                          <p:spTgt spid="39"/>
                                        </p:tgtEl>
                                        <p:attrNameLst>
                                          <p:attrName>ppt_y</p:attrName>
                                        </p:attrNameLst>
                                      </p:cBhvr>
                                      <p:tavLst>
                                        <p:tav tm="0" fmla="#ppt_y-sin(pi*$)/3">
                                          <p:val>
                                            <p:fltVal val="0.5"/>
                                          </p:val>
                                        </p:tav>
                                        <p:tav tm="100000">
                                          <p:val>
                                            <p:fltVal val="1"/>
                                          </p:val>
                                        </p:tav>
                                      </p:tavLst>
                                    </p:anim>
                                    <p:anim calcmode="lin" valueType="num">
                                      <p:cBhvr>
                                        <p:cTn id="80" dur="664" tmFilter="0, 0; 0.125,0.2665; 0.25,0.4; 0.375,0.465; 0.5,0.5;  0.625,0.535; 0.75,0.6; 0.875,0.7335; 1,1">
                                          <p:stCondLst>
                                            <p:cond delay="664"/>
                                          </p:stCondLst>
                                        </p:cTn>
                                        <p:tgtEl>
                                          <p:spTgt spid="39"/>
                                        </p:tgtEl>
                                        <p:attrNameLst>
                                          <p:attrName>ppt_y</p:attrName>
                                        </p:attrNameLst>
                                      </p:cBhvr>
                                      <p:tavLst>
                                        <p:tav tm="0" fmla="#ppt_y-sin(pi*$)/9">
                                          <p:val>
                                            <p:fltVal val="0"/>
                                          </p:val>
                                        </p:tav>
                                        <p:tav tm="100000">
                                          <p:val>
                                            <p:fltVal val="1"/>
                                          </p:val>
                                        </p:tav>
                                      </p:tavLst>
                                    </p:anim>
                                    <p:anim calcmode="lin" valueType="num">
                                      <p:cBhvr>
                                        <p:cTn id="81" dur="332" tmFilter="0, 0; 0.125,0.2665; 0.25,0.4; 0.375,0.465; 0.5,0.5;  0.625,0.535; 0.75,0.6; 0.875,0.7335; 1,1">
                                          <p:stCondLst>
                                            <p:cond delay="1324"/>
                                          </p:stCondLst>
                                        </p:cTn>
                                        <p:tgtEl>
                                          <p:spTgt spid="39"/>
                                        </p:tgtEl>
                                        <p:attrNameLst>
                                          <p:attrName>ppt_y</p:attrName>
                                        </p:attrNameLst>
                                      </p:cBhvr>
                                      <p:tavLst>
                                        <p:tav tm="0" fmla="#ppt_y-sin(pi*$)/27">
                                          <p:val>
                                            <p:fltVal val="0"/>
                                          </p:val>
                                        </p:tav>
                                        <p:tav tm="100000">
                                          <p:val>
                                            <p:fltVal val="1"/>
                                          </p:val>
                                        </p:tav>
                                      </p:tavLst>
                                    </p:anim>
                                    <p:anim calcmode="lin" valueType="num">
                                      <p:cBhvr>
                                        <p:cTn id="82" dur="164" tmFilter="0, 0; 0.125,0.2665; 0.25,0.4; 0.375,0.465; 0.5,0.5;  0.625,0.535; 0.75,0.6; 0.875,0.7335; 1,1">
                                          <p:stCondLst>
                                            <p:cond delay="1656"/>
                                          </p:stCondLst>
                                        </p:cTn>
                                        <p:tgtEl>
                                          <p:spTgt spid="39"/>
                                        </p:tgtEl>
                                        <p:attrNameLst>
                                          <p:attrName>ppt_y</p:attrName>
                                        </p:attrNameLst>
                                      </p:cBhvr>
                                      <p:tavLst>
                                        <p:tav tm="0" fmla="#ppt_y-sin(pi*$)/81">
                                          <p:val>
                                            <p:fltVal val="0"/>
                                          </p:val>
                                        </p:tav>
                                        <p:tav tm="100000">
                                          <p:val>
                                            <p:fltVal val="1"/>
                                          </p:val>
                                        </p:tav>
                                      </p:tavLst>
                                    </p:anim>
                                    <p:animScale>
                                      <p:cBhvr>
                                        <p:cTn id="83" dur="26">
                                          <p:stCondLst>
                                            <p:cond delay="650"/>
                                          </p:stCondLst>
                                        </p:cTn>
                                        <p:tgtEl>
                                          <p:spTgt spid="39"/>
                                        </p:tgtEl>
                                      </p:cBhvr>
                                      <p:to x="100000" y="60000"/>
                                    </p:animScale>
                                    <p:animScale>
                                      <p:cBhvr>
                                        <p:cTn id="84" dur="166" decel="50000">
                                          <p:stCondLst>
                                            <p:cond delay="676"/>
                                          </p:stCondLst>
                                        </p:cTn>
                                        <p:tgtEl>
                                          <p:spTgt spid="39"/>
                                        </p:tgtEl>
                                      </p:cBhvr>
                                      <p:to x="100000" y="100000"/>
                                    </p:animScale>
                                    <p:animScale>
                                      <p:cBhvr>
                                        <p:cTn id="85" dur="26">
                                          <p:stCondLst>
                                            <p:cond delay="1312"/>
                                          </p:stCondLst>
                                        </p:cTn>
                                        <p:tgtEl>
                                          <p:spTgt spid="39"/>
                                        </p:tgtEl>
                                      </p:cBhvr>
                                      <p:to x="100000" y="80000"/>
                                    </p:animScale>
                                    <p:animScale>
                                      <p:cBhvr>
                                        <p:cTn id="86" dur="166" decel="50000">
                                          <p:stCondLst>
                                            <p:cond delay="1338"/>
                                          </p:stCondLst>
                                        </p:cTn>
                                        <p:tgtEl>
                                          <p:spTgt spid="39"/>
                                        </p:tgtEl>
                                      </p:cBhvr>
                                      <p:to x="100000" y="100000"/>
                                    </p:animScale>
                                    <p:animScale>
                                      <p:cBhvr>
                                        <p:cTn id="87" dur="26">
                                          <p:stCondLst>
                                            <p:cond delay="1642"/>
                                          </p:stCondLst>
                                        </p:cTn>
                                        <p:tgtEl>
                                          <p:spTgt spid="39"/>
                                        </p:tgtEl>
                                      </p:cBhvr>
                                      <p:to x="100000" y="90000"/>
                                    </p:animScale>
                                    <p:animScale>
                                      <p:cBhvr>
                                        <p:cTn id="88" dur="166" decel="50000">
                                          <p:stCondLst>
                                            <p:cond delay="1668"/>
                                          </p:stCondLst>
                                        </p:cTn>
                                        <p:tgtEl>
                                          <p:spTgt spid="39"/>
                                        </p:tgtEl>
                                      </p:cBhvr>
                                      <p:to x="100000" y="100000"/>
                                    </p:animScale>
                                    <p:animScale>
                                      <p:cBhvr>
                                        <p:cTn id="89" dur="26">
                                          <p:stCondLst>
                                            <p:cond delay="1808"/>
                                          </p:stCondLst>
                                        </p:cTn>
                                        <p:tgtEl>
                                          <p:spTgt spid="39"/>
                                        </p:tgtEl>
                                      </p:cBhvr>
                                      <p:to x="100000" y="95000"/>
                                    </p:animScale>
                                    <p:animScale>
                                      <p:cBhvr>
                                        <p:cTn id="90" dur="166" decel="50000">
                                          <p:stCondLst>
                                            <p:cond delay="1834"/>
                                          </p:stCondLst>
                                        </p:cTn>
                                        <p:tgtEl>
                                          <p:spTgt spid="39"/>
                                        </p:tgtEl>
                                      </p:cBhvr>
                                      <p:to x="100000" y="100000"/>
                                    </p:animScale>
                                  </p:childTnLst>
                                </p:cTn>
                              </p:par>
                              <p:par>
                                <p:cTn id="91" presetID="26" presetClass="entr" presetSubtype="0" fill="hold" nodeType="withEffect">
                                  <p:stCondLst>
                                    <p:cond delay="0"/>
                                  </p:stCondLst>
                                  <p:childTnLst>
                                    <p:set>
                                      <p:cBhvr>
                                        <p:cTn id="92" dur="1" fill="hold">
                                          <p:stCondLst>
                                            <p:cond delay="0"/>
                                          </p:stCondLst>
                                        </p:cTn>
                                        <p:tgtEl>
                                          <p:spTgt spid="42"/>
                                        </p:tgtEl>
                                        <p:attrNameLst>
                                          <p:attrName>style.visibility</p:attrName>
                                        </p:attrNameLst>
                                      </p:cBhvr>
                                      <p:to>
                                        <p:strVal val="visible"/>
                                      </p:to>
                                    </p:set>
                                    <p:animEffect transition="in" filter="wipe(down)">
                                      <p:cBhvr>
                                        <p:cTn id="93" dur="580">
                                          <p:stCondLst>
                                            <p:cond delay="0"/>
                                          </p:stCondLst>
                                        </p:cTn>
                                        <p:tgtEl>
                                          <p:spTgt spid="42"/>
                                        </p:tgtEl>
                                      </p:cBhvr>
                                    </p:animEffect>
                                    <p:anim calcmode="lin" valueType="num">
                                      <p:cBhvr>
                                        <p:cTn id="94" dur="1822"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95" dur="664"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96" dur="664" tmFilter="0, 0; 0.125,0.2665; 0.25,0.4; 0.375,0.465; 0.5,0.5;  0.625,0.535; 0.75,0.6; 0.875,0.7335; 1,1">
                                          <p:stCondLst>
                                            <p:cond delay="664"/>
                                          </p:stCondLst>
                                        </p:cTn>
                                        <p:tgtEl>
                                          <p:spTgt spid="42"/>
                                        </p:tgtEl>
                                        <p:attrNameLst>
                                          <p:attrName>ppt_y</p:attrName>
                                        </p:attrNameLst>
                                      </p:cBhvr>
                                      <p:tavLst>
                                        <p:tav tm="0" fmla="#ppt_y-sin(pi*$)/9">
                                          <p:val>
                                            <p:fltVal val="0"/>
                                          </p:val>
                                        </p:tav>
                                        <p:tav tm="100000">
                                          <p:val>
                                            <p:fltVal val="1"/>
                                          </p:val>
                                        </p:tav>
                                      </p:tavLst>
                                    </p:anim>
                                    <p:anim calcmode="lin" valueType="num">
                                      <p:cBhvr>
                                        <p:cTn id="97" dur="332" tmFilter="0, 0; 0.125,0.2665; 0.25,0.4; 0.375,0.465; 0.5,0.5;  0.625,0.535; 0.75,0.6; 0.875,0.7335; 1,1">
                                          <p:stCondLst>
                                            <p:cond delay="1324"/>
                                          </p:stCondLst>
                                        </p:cTn>
                                        <p:tgtEl>
                                          <p:spTgt spid="42"/>
                                        </p:tgtEl>
                                        <p:attrNameLst>
                                          <p:attrName>ppt_y</p:attrName>
                                        </p:attrNameLst>
                                      </p:cBhvr>
                                      <p:tavLst>
                                        <p:tav tm="0" fmla="#ppt_y-sin(pi*$)/27">
                                          <p:val>
                                            <p:fltVal val="0"/>
                                          </p:val>
                                        </p:tav>
                                        <p:tav tm="100000">
                                          <p:val>
                                            <p:fltVal val="1"/>
                                          </p:val>
                                        </p:tav>
                                      </p:tavLst>
                                    </p:anim>
                                    <p:anim calcmode="lin" valueType="num">
                                      <p:cBhvr>
                                        <p:cTn id="98" dur="164" tmFilter="0, 0; 0.125,0.2665; 0.25,0.4; 0.375,0.465; 0.5,0.5;  0.625,0.535; 0.75,0.6; 0.875,0.7335; 1,1">
                                          <p:stCondLst>
                                            <p:cond delay="1656"/>
                                          </p:stCondLst>
                                        </p:cTn>
                                        <p:tgtEl>
                                          <p:spTgt spid="42"/>
                                        </p:tgtEl>
                                        <p:attrNameLst>
                                          <p:attrName>ppt_y</p:attrName>
                                        </p:attrNameLst>
                                      </p:cBhvr>
                                      <p:tavLst>
                                        <p:tav tm="0" fmla="#ppt_y-sin(pi*$)/81">
                                          <p:val>
                                            <p:fltVal val="0"/>
                                          </p:val>
                                        </p:tav>
                                        <p:tav tm="100000">
                                          <p:val>
                                            <p:fltVal val="1"/>
                                          </p:val>
                                        </p:tav>
                                      </p:tavLst>
                                    </p:anim>
                                    <p:animScale>
                                      <p:cBhvr>
                                        <p:cTn id="99" dur="26">
                                          <p:stCondLst>
                                            <p:cond delay="650"/>
                                          </p:stCondLst>
                                        </p:cTn>
                                        <p:tgtEl>
                                          <p:spTgt spid="42"/>
                                        </p:tgtEl>
                                      </p:cBhvr>
                                      <p:to x="100000" y="60000"/>
                                    </p:animScale>
                                    <p:animScale>
                                      <p:cBhvr>
                                        <p:cTn id="100" dur="166" decel="50000">
                                          <p:stCondLst>
                                            <p:cond delay="676"/>
                                          </p:stCondLst>
                                        </p:cTn>
                                        <p:tgtEl>
                                          <p:spTgt spid="42"/>
                                        </p:tgtEl>
                                      </p:cBhvr>
                                      <p:to x="100000" y="100000"/>
                                    </p:animScale>
                                    <p:animScale>
                                      <p:cBhvr>
                                        <p:cTn id="101" dur="26">
                                          <p:stCondLst>
                                            <p:cond delay="1312"/>
                                          </p:stCondLst>
                                        </p:cTn>
                                        <p:tgtEl>
                                          <p:spTgt spid="42"/>
                                        </p:tgtEl>
                                      </p:cBhvr>
                                      <p:to x="100000" y="80000"/>
                                    </p:animScale>
                                    <p:animScale>
                                      <p:cBhvr>
                                        <p:cTn id="102" dur="166" decel="50000">
                                          <p:stCondLst>
                                            <p:cond delay="1338"/>
                                          </p:stCondLst>
                                        </p:cTn>
                                        <p:tgtEl>
                                          <p:spTgt spid="42"/>
                                        </p:tgtEl>
                                      </p:cBhvr>
                                      <p:to x="100000" y="100000"/>
                                    </p:animScale>
                                    <p:animScale>
                                      <p:cBhvr>
                                        <p:cTn id="103" dur="26">
                                          <p:stCondLst>
                                            <p:cond delay="1642"/>
                                          </p:stCondLst>
                                        </p:cTn>
                                        <p:tgtEl>
                                          <p:spTgt spid="42"/>
                                        </p:tgtEl>
                                      </p:cBhvr>
                                      <p:to x="100000" y="90000"/>
                                    </p:animScale>
                                    <p:animScale>
                                      <p:cBhvr>
                                        <p:cTn id="104" dur="166" decel="50000">
                                          <p:stCondLst>
                                            <p:cond delay="1668"/>
                                          </p:stCondLst>
                                        </p:cTn>
                                        <p:tgtEl>
                                          <p:spTgt spid="42"/>
                                        </p:tgtEl>
                                      </p:cBhvr>
                                      <p:to x="100000" y="100000"/>
                                    </p:animScale>
                                    <p:animScale>
                                      <p:cBhvr>
                                        <p:cTn id="105" dur="26">
                                          <p:stCondLst>
                                            <p:cond delay="1808"/>
                                          </p:stCondLst>
                                        </p:cTn>
                                        <p:tgtEl>
                                          <p:spTgt spid="42"/>
                                        </p:tgtEl>
                                      </p:cBhvr>
                                      <p:to x="100000" y="95000"/>
                                    </p:animScale>
                                    <p:animScale>
                                      <p:cBhvr>
                                        <p:cTn id="106" dur="166" decel="50000">
                                          <p:stCondLst>
                                            <p:cond delay="1834"/>
                                          </p:stCondLst>
                                        </p:cTn>
                                        <p:tgtEl>
                                          <p:spTgt spid="42"/>
                                        </p:tgtEl>
                                      </p:cBhvr>
                                      <p:to x="100000" y="100000"/>
                                    </p:animScale>
                                  </p:childTnLst>
                                </p:cTn>
                              </p:par>
                              <p:par>
                                <p:cTn id="107" presetID="26" presetClass="entr" presetSubtype="0" fill="hold" nodeType="withEffect">
                                  <p:stCondLst>
                                    <p:cond delay="0"/>
                                  </p:stCondLst>
                                  <p:childTnLst>
                                    <p:set>
                                      <p:cBhvr>
                                        <p:cTn id="108" dur="1" fill="hold">
                                          <p:stCondLst>
                                            <p:cond delay="0"/>
                                          </p:stCondLst>
                                        </p:cTn>
                                        <p:tgtEl>
                                          <p:spTgt spid="51"/>
                                        </p:tgtEl>
                                        <p:attrNameLst>
                                          <p:attrName>style.visibility</p:attrName>
                                        </p:attrNameLst>
                                      </p:cBhvr>
                                      <p:to>
                                        <p:strVal val="visible"/>
                                      </p:to>
                                    </p:set>
                                    <p:animEffect transition="in" filter="wipe(down)">
                                      <p:cBhvr>
                                        <p:cTn id="109" dur="580">
                                          <p:stCondLst>
                                            <p:cond delay="0"/>
                                          </p:stCondLst>
                                        </p:cTn>
                                        <p:tgtEl>
                                          <p:spTgt spid="51"/>
                                        </p:tgtEl>
                                      </p:cBhvr>
                                    </p:animEffect>
                                    <p:anim calcmode="lin" valueType="num">
                                      <p:cBhvr>
                                        <p:cTn id="110" dur="1822" tmFilter="0,0; 0.14,0.36; 0.43,0.73; 0.71,0.91; 1.0,1.0">
                                          <p:stCondLst>
                                            <p:cond delay="0"/>
                                          </p:stCondLst>
                                        </p:cTn>
                                        <p:tgtEl>
                                          <p:spTgt spid="51"/>
                                        </p:tgtEl>
                                        <p:attrNameLst>
                                          <p:attrName>ppt_x</p:attrName>
                                        </p:attrNameLst>
                                      </p:cBhvr>
                                      <p:tavLst>
                                        <p:tav tm="0">
                                          <p:val>
                                            <p:strVal val="#ppt_x-0.25"/>
                                          </p:val>
                                        </p:tav>
                                        <p:tav tm="100000">
                                          <p:val>
                                            <p:strVal val="#ppt_x"/>
                                          </p:val>
                                        </p:tav>
                                      </p:tavLst>
                                    </p:anim>
                                    <p:anim calcmode="lin" valueType="num">
                                      <p:cBhvr>
                                        <p:cTn id="111" dur="664" tmFilter="0.0,0.0; 0.25,0.07; 0.50,0.2; 0.75,0.467; 1.0,1.0">
                                          <p:stCondLst>
                                            <p:cond delay="0"/>
                                          </p:stCondLst>
                                        </p:cTn>
                                        <p:tgtEl>
                                          <p:spTgt spid="51"/>
                                        </p:tgtEl>
                                        <p:attrNameLst>
                                          <p:attrName>ppt_y</p:attrName>
                                        </p:attrNameLst>
                                      </p:cBhvr>
                                      <p:tavLst>
                                        <p:tav tm="0" fmla="#ppt_y-sin(pi*$)/3">
                                          <p:val>
                                            <p:fltVal val="0.5"/>
                                          </p:val>
                                        </p:tav>
                                        <p:tav tm="100000">
                                          <p:val>
                                            <p:fltVal val="1"/>
                                          </p:val>
                                        </p:tav>
                                      </p:tavLst>
                                    </p:anim>
                                    <p:anim calcmode="lin" valueType="num">
                                      <p:cBhvr>
                                        <p:cTn id="112" dur="664" tmFilter="0, 0; 0.125,0.2665; 0.25,0.4; 0.375,0.465; 0.5,0.5;  0.625,0.535; 0.75,0.6; 0.875,0.7335; 1,1">
                                          <p:stCondLst>
                                            <p:cond delay="664"/>
                                          </p:stCondLst>
                                        </p:cTn>
                                        <p:tgtEl>
                                          <p:spTgt spid="51"/>
                                        </p:tgtEl>
                                        <p:attrNameLst>
                                          <p:attrName>ppt_y</p:attrName>
                                        </p:attrNameLst>
                                      </p:cBhvr>
                                      <p:tavLst>
                                        <p:tav tm="0" fmla="#ppt_y-sin(pi*$)/9">
                                          <p:val>
                                            <p:fltVal val="0"/>
                                          </p:val>
                                        </p:tav>
                                        <p:tav tm="100000">
                                          <p:val>
                                            <p:fltVal val="1"/>
                                          </p:val>
                                        </p:tav>
                                      </p:tavLst>
                                    </p:anim>
                                    <p:anim calcmode="lin" valueType="num">
                                      <p:cBhvr>
                                        <p:cTn id="113" dur="332" tmFilter="0, 0; 0.125,0.2665; 0.25,0.4; 0.375,0.465; 0.5,0.5;  0.625,0.535; 0.75,0.6; 0.875,0.7335; 1,1">
                                          <p:stCondLst>
                                            <p:cond delay="1324"/>
                                          </p:stCondLst>
                                        </p:cTn>
                                        <p:tgtEl>
                                          <p:spTgt spid="51"/>
                                        </p:tgtEl>
                                        <p:attrNameLst>
                                          <p:attrName>ppt_y</p:attrName>
                                        </p:attrNameLst>
                                      </p:cBhvr>
                                      <p:tavLst>
                                        <p:tav tm="0" fmla="#ppt_y-sin(pi*$)/27">
                                          <p:val>
                                            <p:fltVal val="0"/>
                                          </p:val>
                                        </p:tav>
                                        <p:tav tm="100000">
                                          <p:val>
                                            <p:fltVal val="1"/>
                                          </p:val>
                                        </p:tav>
                                      </p:tavLst>
                                    </p:anim>
                                    <p:anim calcmode="lin" valueType="num">
                                      <p:cBhvr>
                                        <p:cTn id="114" dur="164" tmFilter="0, 0; 0.125,0.2665; 0.25,0.4; 0.375,0.465; 0.5,0.5;  0.625,0.535; 0.75,0.6; 0.875,0.7335; 1,1">
                                          <p:stCondLst>
                                            <p:cond delay="1656"/>
                                          </p:stCondLst>
                                        </p:cTn>
                                        <p:tgtEl>
                                          <p:spTgt spid="51"/>
                                        </p:tgtEl>
                                        <p:attrNameLst>
                                          <p:attrName>ppt_y</p:attrName>
                                        </p:attrNameLst>
                                      </p:cBhvr>
                                      <p:tavLst>
                                        <p:tav tm="0" fmla="#ppt_y-sin(pi*$)/81">
                                          <p:val>
                                            <p:fltVal val="0"/>
                                          </p:val>
                                        </p:tav>
                                        <p:tav tm="100000">
                                          <p:val>
                                            <p:fltVal val="1"/>
                                          </p:val>
                                        </p:tav>
                                      </p:tavLst>
                                    </p:anim>
                                    <p:animScale>
                                      <p:cBhvr>
                                        <p:cTn id="115" dur="26">
                                          <p:stCondLst>
                                            <p:cond delay="650"/>
                                          </p:stCondLst>
                                        </p:cTn>
                                        <p:tgtEl>
                                          <p:spTgt spid="51"/>
                                        </p:tgtEl>
                                      </p:cBhvr>
                                      <p:to x="100000" y="60000"/>
                                    </p:animScale>
                                    <p:animScale>
                                      <p:cBhvr>
                                        <p:cTn id="116" dur="166" decel="50000">
                                          <p:stCondLst>
                                            <p:cond delay="676"/>
                                          </p:stCondLst>
                                        </p:cTn>
                                        <p:tgtEl>
                                          <p:spTgt spid="51"/>
                                        </p:tgtEl>
                                      </p:cBhvr>
                                      <p:to x="100000" y="100000"/>
                                    </p:animScale>
                                    <p:animScale>
                                      <p:cBhvr>
                                        <p:cTn id="117" dur="26">
                                          <p:stCondLst>
                                            <p:cond delay="1312"/>
                                          </p:stCondLst>
                                        </p:cTn>
                                        <p:tgtEl>
                                          <p:spTgt spid="51"/>
                                        </p:tgtEl>
                                      </p:cBhvr>
                                      <p:to x="100000" y="80000"/>
                                    </p:animScale>
                                    <p:animScale>
                                      <p:cBhvr>
                                        <p:cTn id="118" dur="166" decel="50000">
                                          <p:stCondLst>
                                            <p:cond delay="1338"/>
                                          </p:stCondLst>
                                        </p:cTn>
                                        <p:tgtEl>
                                          <p:spTgt spid="51"/>
                                        </p:tgtEl>
                                      </p:cBhvr>
                                      <p:to x="100000" y="100000"/>
                                    </p:animScale>
                                    <p:animScale>
                                      <p:cBhvr>
                                        <p:cTn id="119" dur="26">
                                          <p:stCondLst>
                                            <p:cond delay="1642"/>
                                          </p:stCondLst>
                                        </p:cTn>
                                        <p:tgtEl>
                                          <p:spTgt spid="51"/>
                                        </p:tgtEl>
                                      </p:cBhvr>
                                      <p:to x="100000" y="90000"/>
                                    </p:animScale>
                                    <p:animScale>
                                      <p:cBhvr>
                                        <p:cTn id="120" dur="166" decel="50000">
                                          <p:stCondLst>
                                            <p:cond delay="1668"/>
                                          </p:stCondLst>
                                        </p:cTn>
                                        <p:tgtEl>
                                          <p:spTgt spid="51"/>
                                        </p:tgtEl>
                                      </p:cBhvr>
                                      <p:to x="100000" y="100000"/>
                                    </p:animScale>
                                    <p:animScale>
                                      <p:cBhvr>
                                        <p:cTn id="121" dur="26">
                                          <p:stCondLst>
                                            <p:cond delay="1808"/>
                                          </p:stCondLst>
                                        </p:cTn>
                                        <p:tgtEl>
                                          <p:spTgt spid="51"/>
                                        </p:tgtEl>
                                      </p:cBhvr>
                                      <p:to x="100000" y="95000"/>
                                    </p:animScale>
                                    <p:animScale>
                                      <p:cBhvr>
                                        <p:cTn id="122" dur="166" decel="50000">
                                          <p:stCondLst>
                                            <p:cond delay="1834"/>
                                          </p:stCondLst>
                                        </p:cTn>
                                        <p:tgtEl>
                                          <p:spTgt spid="51"/>
                                        </p:tgtEl>
                                      </p:cBhvr>
                                      <p:to x="100000" y="100000"/>
                                    </p:animScale>
                                  </p:childTnLst>
                                </p:cTn>
                              </p:par>
                              <p:par>
                                <p:cTn id="123" presetID="26" presetClass="entr" presetSubtype="0" fill="hold" nodeType="withEffect">
                                  <p:stCondLst>
                                    <p:cond delay="0"/>
                                  </p:stCondLst>
                                  <p:childTnLst>
                                    <p:set>
                                      <p:cBhvr>
                                        <p:cTn id="124" dur="1" fill="hold">
                                          <p:stCondLst>
                                            <p:cond delay="0"/>
                                          </p:stCondLst>
                                        </p:cTn>
                                        <p:tgtEl>
                                          <p:spTgt spid="45"/>
                                        </p:tgtEl>
                                        <p:attrNameLst>
                                          <p:attrName>style.visibility</p:attrName>
                                        </p:attrNameLst>
                                      </p:cBhvr>
                                      <p:to>
                                        <p:strVal val="visible"/>
                                      </p:to>
                                    </p:set>
                                    <p:animEffect transition="in" filter="wipe(down)">
                                      <p:cBhvr>
                                        <p:cTn id="125" dur="580">
                                          <p:stCondLst>
                                            <p:cond delay="0"/>
                                          </p:stCondLst>
                                        </p:cTn>
                                        <p:tgtEl>
                                          <p:spTgt spid="45"/>
                                        </p:tgtEl>
                                      </p:cBhvr>
                                    </p:animEffect>
                                    <p:anim calcmode="lin" valueType="num">
                                      <p:cBhvr>
                                        <p:cTn id="126" dur="1822"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127" dur="664"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128" dur="664" tmFilter="0, 0; 0.125,0.2665; 0.25,0.4; 0.375,0.465; 0.5,0.5;  0.625,0.535; 0.75,0.6; 0.875,0.7335; 1,1">
                                          <p:stCondLst>
                                            <p:cond delay="664"/>
                                          </p:stCondLst>
                                        </p:cTn>
                                        <p:tgtEl>
                                          <p:spTgt spid="45"/>
                                        </p:tgtEl>
                                        <p:attrNameLst>
                                          <p:attrName>ppt_y</p:attrName>
                                        </p:attrNameLst>
                                      </p:cBhvr>
                                      <p:tavLst>
                                        <p:tav tm="0" fmla="#ppt_y-sin(pi*$)/9">
                                          <p:val>
                                            <p:fltVal val="0"/>
                                          </p:val>
                                        </p:tav>
                                        <p:tav tm="100000">
                                          <p:val>
                                            <p:fltVal val="1"/>
                                          </p:val>
                                        </p:tav>
                                      </p:tavLst>
                                    </p:anim>
                                    <p:anim calcmode="lin" valueType="num">
                                      <p:cBhvr>
                                        <p:cTn id="129" dur="332" tmFilter="0, 0; 0.125,0.2665; 0.25,0.4; 0.375,0.465; 0.5,0.5;  0.625,0.535; 0.75,0.6; 0.875,0.7335; 1,1">
                                          <p:stCondLst>
                                            <p:cond delay="1324"/>
                                          </p:stCondLst>
                                        </p:cTn>
                                        <p:tgtEl>
                                          <p:spTgt spid="45"/>
                                        </p:tgtEl>
                                        <p:attrNameLst>
                                          <p:attrName>ppt_y</p:attrName>
                                        </p:attrNameLst>
                                      </p:cBhvr>
                                      <p:tavLst>
                                        <p:tav tm="0" fmla="#ppt_y-sin(pi*$)/27">
                                          <p:val>
                                            <p:fltVal val="0"/>
                                          </p:val>
                                        </p:tav>
                                        <p:tav tm="100000">
                                          <p:val>
                                            <p:fltVal val="1"/>
                                          </p:val>
                                        </p:tav>
                                      </p:tavLst>
                                    </p:anim>
                                    <p:anim calcmode="lin" valueType="num">
                                      <p:cBhvr>
                                        <p:cTn id="130" dur="164" tmFilter="0, 0; 0.125,0.2665; 0.25,0.4; 0.375,0.465; 0.5,0.5;  0.625,0.535; 0.75,0.6; 0.875,0.7335; 1,1">
                                          <p:stCondLst>
                                            <p:cond delay="1656"/>
                                          </p:stCondLst>
                                        </p:cTn>
                                        <p:tgtEl>
                                          <p:spTgt spid="45"/>
                                        </p:tgtEl>
                                        <p:attrNameLst>
                                          <p:attrName>ppt_y</p:attrName>
                                        </p:attrNameLst>
                                      </p:cBhvr>
                                      <p:tavLst>
                                        <p:tav tm="0" fmla="#ppt_y-sin(pi*$)/81">
                                          <p:val>
                                            <p:fltVal val="0"/>
                                          </p:val>
                                        </p:tav>
                                        <p:tav tm="100000">
                                          <p:val>
                                            <p:fltVal val="1"/>
                                          </p:val>
                                        </p:tav>
                                      </p:tavLst>
                                    </p:anim>
                                    <p:animScale>
                                      <p:cBhvr>
                                        <p:cTn id="131" dur="26">
                                          <p:stCondLst>
                                            <p:cond delay="650"/>
                                          </p:stCondLst>
                                        </p:cTn>
                                        <p:tgtEl>
                                          <p:spTgt spid="45"/>
                                        </p:tgtEl>
                                      </p:cBhvr>
                                      <p:to x="100000" y="60000"/>
                                    </p:animScale>
                                    <p:animScale>
                                      <p:cBhvr>
                                        <p:cTn id="132" dur="166" decel="50000">
                                          <p:stCondLst>
                                            <p:cond delay="676"/>
                                          </p:stCondLst>
                                        </p:cTn>
                                        <p:tgtEl>
                                          <p:spTgt spid="45"/>
                                        </p:tgtEl>
                                      </p:cBhvr>
                                      <p:to x="100000" y="100000"/>
                                    </p:animScale>
                                    <p:animScale>
                                      <p:cBhvr>
                                        <p:cTn id="133" dur="26">
                                          <p:stCondLst>
                                            <p:cond delay="1312"/>
                                          </p:stCondLst>
                                        </p:cTn>
                                        <p:tgtEl>
                                          <p:spTgt spid="45"/>
                                        </p:tgtEl>
                                      </p:cBhvr>
                                      <p:to x="100000" y="80000"/>
                                    </p:animScale>
                                    <p:animScale>
                                      <p:cBhvr>
                                        <p:cTn id="134" dur="166" decel="50000">
                                          <p:stCondLst>
                                            <p:cond delay="1338"/>
                                          </p:stCondLst>
                                        </p:cTn>
                                        <p:tgtEl>
                                          <p:spTgt spid="45"/>
                                        </p:tgtEl>
                                      </p:cBhvr>
                                      <p:to x="100000" y="100000"/>
                                    </p:animScale>
                                    <p:animScale>
                                      <p:cBhvr>
                                        <p:cTn id="135" dur="26">
                                          <p:stCondLst>
                                            <p:cond delay="1642"/>
                                          </p:stCondLst>
                                        </p:cTn>
                                        <p:tgtEl>
                                          <p:spTgt spid="45"/>
                                        </p:tgtEl>
                                      </p:cBhvr>
                                      <p:to x="100000" y="90000"/>
                                    </p:animScale>
                                    <p:animScale>
                                      <p:cBhvr>
                                        <p:cTn id="136" dur="166" decel="50000">
                                          <p:stCondLst>
                                            <p:cond delay="1668"/>
                                          </p:stCondLst>
                                        </p:cTn>
                                        <p:tgtEl>
                                          <p:spTgt spid="45"/>
                                        </p:tgtEl>
                                      </p:cBhvr>
                                      <p:to x="100000" y="100000"/>
                                    </p:animScale>
                                    <p:animScale>
                                      <p:cBhvr>
                                        <p:cTn id="137" dur="26">
                                          <p:stCondLst>
                                            <p:cond delay="1808"/>
                                          </p:stCondLst>
                                        </p:cTn>
                                        <p:tgtEl>
                                          <p:spTgt spid="45"/>
                                        </p:tgtEl>
                                      </p:cBhvr>
                                      <p:to x="100000" y="95000"/>
                                    </p:animScale>
                                    <p:animScale>
                                      <p:cBhvr>
                                        <p:cTn id="138" dur="166" decel="50000">
                                          <p:stCondLst>
                                            <p:cond delay="1834"/>
                                          </p:stCondLst>
                                        </p:cTn>
                                        <p:tgtEl>
                                          <p:spTgt spid="45"/>
                                        </p:tgtEl>
                                      </p:cBhvr>
                                      <p:to x="100000" y="100000"/>
                                    </p:animScale>
                                  </p:childTnLst>
                                </p:cTn>
                              </p:par>
                              <p:par>
                                <p:cTn id="139" presetID="26" presetClass="entr" presetSubtype="0" fill="hold" nodeType="withEffect">
                                  <p:stCondLst>
                                    <p:cond delay="0"/>
                                  </p:stCondLst>
                                  <p:childTnLst>
                                    <p:set>
                                      <p:cBhvr>
                                        <p:cTn id="140" dur="1" fill="hold">
                                          <p:stCondLst>
                                            <p:cond delay="0"/>
                                          </p:stCondLst>
                                        </p:cTn>
                                        <p:tgtEl>
                                          <p:spTgt spid="54"/>
                                        </p:tgtEl>
                                        <p:attrNameLst>
                                          <p:attrName>style.visibility</p:attrName>
                                        </p:attrNameLst>
                                      </p:cBhvr>
                                      <p:to>
                                        <p:strVal val="visible"/>
                                      </p:to>
                                    </p:set>
                                    <p:animEffect transition="in" filter="wipe(down)">
                                      <p:cBhvr>
                                        <p:cTn id="141" dur="580">
                                          <p:stCondLst>
                                            <p:cond delay="0"/>
                                          </p:stCondLst>
                                        </p:cTn>
                                        <p:tgtEl>
                                          <p:spTgt spid="54"/>
                                        </p:tgtEl>
                                      </p:cBhvr>
                                    </p:animEffect>
                                    <p:anim calcmode="lin" valueType="num">
                                      <p:cBhvr>
                                        <p:cTn id="142" dur="1822" tmFilter="0,0; 0.14,0.36; 0.43,0.73; 0.71,0.91; 1.0,1.0">
                                          <p:stCondLst>
                                            <p:cond delay="0"/>
                                          </p:stCondLst>
                                        </p:cTn>
                                        <p:tgtEl>
                                          <p:spTgt spid="54"/>
                                        </p:tgtEl>
                                        <p:attrNameLst>
                                          <p:attrName>ppt_x</p:attrName>
                                        </p:attrNameLst>
                                      </p:cBhvr>
                                      <p:tavLst>
                                        <p:tav tm="0">
                                          <p:val>
                                            <p:strVal val="#ppt_x-0.25"/>
                                          </p:val>
                                        </p:tav>
                                        <p:tav tm="100000">
                                          <p:val>
                                            <p:strVal val="#ppt_x"/>
                                          </p:val>
                                        </p:tav>
                                      </p:tavLst>
                                    </p:anim>
                                    <p:anim calcmode="lin" valueType="num">
                                      <p:cBhvr>
                                        <p:cTn id="143" dur="664" tmFilter="0.0,0.0; 0.25,0.07; 0.50,0.2; 0.75,0.467; 1.0,1.0">
                                          <p:stCondLst>
                                            <p:cond delay="0"/>
                                          </p:stCondLst>
                                        </p:cTn>
                                        <p:tgtEl>
                                          <p:spTgt spid="54"/>
                                        </p:tgtEl>
                                        <p:attrNameLst>
                                          <p:attrName>ppt_y</p:attrName>
                                        </p:attrNameLst>
                                      </p:cBhvr>
                                      <p:tavLst>
                                        <p:tav tm="0" fmla="#ppt_y-sin(pi*$)/3">
                                          <p:val>
                                            <p:fltVal val="0.5"/>
                                          </p:val>
                                        </p:tav>
                                        <p:tav tm="100000">
                                          <p:val>
                                            <p:fltVal val="1"/>
                                          </p:val>
                                        </p:tav>
                                      </p:tavLst>
                                    </p:anim>
                                    <p:anim calcmode="lin" valueType="num">
                                      <p:cBhvr>
                                        <p:cTn id="144" dur="664" tmFilter="0, 0; 0.125,0.2665; 0.25,0.4; 0.375,0.465; 0.5,0.5;  0.625,0.535; 0.75,0.6; 0.875,0.7335; 1,1">
                                          <p:stCondLst>
                                            <p:cond delay="664"/>
                                          </p:stCondLst>
                                        </p:cTn>
                                        <p:tgtEl>
                                          <p:spTgt spid="54"/>
                                        </p:tgtEl>
                                        <p:attrNameLst>
                                          <p:attrName>ppt_y</p:attrName>
                                        </p:attrNameLst>
                                      </p:cBhvr>
                                      <p:tavLst>
                                        <p:tav tm="0" fmla="#ppt_y-sin(pi*$)/9">
                                          <p:val>
                                            <p:fltVal val="0"/>
                                          </p:val>
                                        </p:tav>
                                        <p:tav tm="100000">
                                          <p:val>
                                            <p:fltVal val="1"/>
                                          </p:val>
                                        </p:tav>
                                      </p:tavLst>
                                    </p:anim>
                                    <p:anim calcmode="lin" valueType="num">
                                      <p:cBhvr>
                                        <p:cTn id="145" dur="332" tmFilter="0, 0; 0.125,0.2665; 0.25,0.4; 0.375,0.465; 0.5,0.5;  0.625,0.535; 0.75,0.6; 0.875,0.7335; 1,1">
                                          <p:stCondLst>
                                            <p:cond delay="1324"/>
                                          </p:stCondLst>
                                        </p:cTn>
                                        <p:tgtEl>
                                          <p:spTgt spid="54"/>
                                        </p:tgtEl>
                                        <p:attrNameLst>
                                          <p:attrName>ppt_y</p:attrName>
                                        </p:attrNameLst>
                                      </p:cBhvr>
                                      <p:tavLst>
                                        <p:tav tm="0" fmla="#ppt_y-sin(pi*$)/27">
                                          <p:val>
                                            <p:fltVal val="0"/>
                                          </p:val>
                                        </p:tav>
                                        <p:tav tm="100000">
                                          <p:val>
                                            <p:fltVal val="1"/>
                                          </p:val>
                                        </p:tav>
                                      </p:tavLst>
                                    </p:anim>
                                    <p:anim calcmode="lin" valueType="num">
                                      <p:cBhvr>
                                        <p:cTn id="146" dur="164" tmFilter="0, 0; 0.125,0.2665; 0.25,0.4; 0.375,0.465; 0.5,0.5;  0.625,0.535; 0.75,0.6; 0.875,0.7335; 1,1">
                                          <p:stCondLst>
                                            <p:cond delay="1656"/>
                                          </p:stCondLst>
                                        </p:cTn>
                                        <p:tgtEl>
                                          <p:spTgt spid="54"/>
                                        </p:tgtEl>
                                        <p:attrNameLst>
                                          <p:attrName>ppt_y</p:attrName>
                                        </p:attrNameLst>
                                      </p:cBhvr>
                                      <p:tavLst>
                                        <p:tav tm="0" fmla="#ppt_y-sin(pi*$)/81">
                                          <p:val>
                                            <p:fltVal val="0"/>
                                          </p:val>
                                        </p:tav>
                                        <p:tav tm="100000">
                                          <p:val>
                                            <p:fltVal val="1"/>
                                          </p:val>
                                        </p:tav>
                                      </p:tavLst>
                                    </p:anim>
                                    <p:animScale>
                                      <p:cBhvr>
                                        <p:cTn id="147" dur="26">
                                          <p:stCondLst>
                                            <p:cond delay="650"/>
                                          </p:stCondLst>
                                        </p:cTn>
                                        <p:tgtEl>
                                          <p:spTgt spid="54"/>
                                        </p:tgtEl>
                                      </p:cBhvr>
                                      <p:to x="100000" y="60000"/>
                                    </p:animScale>
                                    <p:animScale>
                                      <p:cBhvr>
                                        <p:cTn id="148" dur="166" decel="50000">
                                          <p:stCondLst>
                                            <p:cond delay="676"/>
                                          </p:stCondLst>
                                        </p:cTn>
                                        <p:tgtEl>
                                          <p:spTgt spid="54"/>
                                        </p:tgtEl>
                                      </p:cBhvr>
                                      <p:to x="100000" y="100000"/>
                                    </p:animScale>
                                    <p:animScale>
                                      <p:cBhvr>
                                        <p:cTn id="149" dur="26">
                                          <p:stCondLst>
                                            <p:cond delay="1312"/>
                                          </p:stCondLst>
                                        </p:cTn>
                                        <p:tgtEl>
                                          <p:spTgt spid="54"/>
                                        </p:tgtEl>
                                      </p:cBhvr>
                                      <p:to x="100000" y="80000"/>
                                    </p:animScale>
                                    <p:animScale>
                                      <p:cBhvr>
                                        <p:cTn id="150" dur="166" decel="50000">
                                          <p:stCondLst>
                                            <p:cond delay="1338"/>
                                          </p:stCondLst>
                                        </p:cTn>
                                        <p:tgtEl>
                                          <p:spTgt spid="54"/>
                                        </p:tgtEl>
                                      </p:cBhvr>
                                      <p:to x="100000" y="100000"/>
                                    </p:animScale>
                                    <p:animScale>
                                      <p:cBhvr>
                                        <p:cTn id="151" dur="26">
                                          <p:stCondLst>
                                            <p:cond delay="1642"/>
                                          </p:stCondLst>
                                        </p:cTn>
                                        <p:tgtEl>
                                          <p:spTgt spid="54"/>
                                        </p:tgtEl>
                                      </p:cBhvr>
                                      <p:to x="100000" y="90000"/>
                                    </p:animScale>
                                    <p:animScale>
                                      <p:cBhvr>
                                        <p:cTn id="152" dur="166" decel="50000">
                                          <p:stCondLst>
                                            <p:cond delay="1668"/>
                                          </p:stCondLst>
                                        </p:cTn>
                                        <p:tgtEl>
                                          <p:spTgt spid="54"/>
                                        </p:tgtEl>
                                      </p:cBhvr>
                                      <p:to x="100000" y="100000"/>
                                    </p:animScale>
                                    <p:animScale>
                                      <p:cBhvr>
                                        <p:cTn id="153" dur="26">
                                          <p:stCondLst>
                                            <p:cond delay="1808"/>
                                          </p:stCondLst>
                                        </p:cTn>
                                        <p:tgtEl>
                                          <p:spTgt spid="54"/>
                                        </p:tgtEl>
                                      </p:cBhvr>
                                      <p:to x="100000" y="95000"/>
                                    </p:animScale>
                                    <p:animScale>
                                      <p:cBhvr>
                                        <p:cTn id="154" dur="166" decel="50000">
                                          <p:stCondLst>
                                            <p:cond delay="1834"/>
                                          </p:stCondLst>
                                        </p:cTn>
                                        <p:tgtEl>
                                          <p:spTgt spid="54"/>
                                        </p:tgtEl>
                                      </p:cBhvr>
                                      <p:to x="100000" y="100000"/>
                                    </p:animScale>
                                  </p:childTnLst>
                                </p:cTn>
                              </p:par>
                            </p:childTnLst>
                          </p:cTn>
                        </p:par>
                      </p:childTnLst>
                    </p:cTn>
                  </p:par>
                  <p:par>
                    <p:cTn id="155" fill="hold">
                      <p:stCondLst>
                        <p:cond delay="indefinite"/>
                      </p:stCondLst>
                      <p:childTnLst>
                        <p:par>
                          <p:cTn id="156" fill="hold">
                            <p:stCondLst>
                              <p:cond delay="0"/>
                            </p:stCondLst>
                            <p:childTnLst>
                              <p:par>
                                <p:cTn id="157" presetID="23" presetClass="entr" presetSubtype="16" fill="hold" nodeType="clickEffect">
                                  <p:stCondLst>
                                    <p:cond delay="0"/>
                                  </p:stCondLst>
                                  <p:childTnLst>
                                    <p:set>
                                      <p:cBhvr>
                                        <p:cTn id="158" dur="1" fill="hold">
                                          <p:stCondLst>
                                            <p:cond delay="0"/>
                                          </p:stCondLst>
                                        </p:cTn>
                                        <p:tgtEl>
                                          <p:spTgt spid="60"/>
                                        </p:tgtEl>
                                        <p:attrNameLst>
                                          <p:attrName>style.visibility</p:attrName>
                                        </p:attrNameLst>
                                      </p:cBhvr>
                                      <p:to>
                                        <p:strVal val="visible"/>
                                      </p:to>
                                    </p:set>
                                    <p:anim calcmode="lin" valueType="num">
                                      <p:cBhvr>
                                        <p:cTn id="159" dur="500" fill="hold"/>
                                        <p:tgtEl>
                                          <p:spTgt spid="60"/>
                                        </p:tgtEl>
                                        <p:attrNameLst>
                                          <p:attrName>ppt_w</p:attrName>
                                        </p:attrNameLst>
                                      </p:cBhvr>
                                      <p:tavLst>
                                        <p:tav tm="0">
                                          <p:val>
                                            <p:fltVal val="0"/>
                                          </p:val>
                                        </p:tav>
                                        <p:tav tm="100000">
                                          <p:val>
                                            <p:strVal val="#ppt_w"/>
                                          </p:val>
                                        </p:tav>
                                      </p:tavLst>
                                    </p:anim>
                                    <p:anim calcmode="lin" valueType="num">
                                      <p:cBhvr>
                                        <p:cTn id="160" dur="500" fill="hold"/>
                                        <p:tgtEl>
                                          <p:spTgt spid="60"/>
                                        </p:tgtEl>
                                        <p:attrNameLst>
                                          <p:attrName>ppt_h</p:attrName>
                                        </p:attrNameLst>
                                      </p:cBhvr>
                                      <p:tavLst>
                                        <p:tav tm="0">
                                          <p:val>
                                            <p:fltVal val="0"/>
                                          </p:val>
                                        </p:tav>
                                        <p:tav tm="100000">
                                          <p:val>
                                            <p:strVal val="#ppt_h"/>
                                          </p:val>
                                        </p:tav>
                                      </p:tavLst>
                                    </p:anim>
                                  </p:childTnLst>
                                </p:cTn>
                              </p:par>
                              <p:par>
                                <p:cTn id="161" presetID="23" presetClass="entr" presetSubtype="16" fill="hold" nodeType="withEffect">
                                  <p:stCondLst>
                                    <p:cond delay="0"/>
                                  </p:stCondLst>
                                  <p:childTnLst>
                                    <p:set>
                                      <p:cBhvr>
                                        <p:cTn id="162" dur="1" fill="hold">
                                          <p:stCondLst>
                                            <p:cond delay="0"/>
                                          </p:stCondLst>
                                        </p:cTn>
                                        <p:tgtEl>
                                          <p:spTgt spid="78"/>
                                        </p:tgtEl>
                                        <p:attrNameLst>
                                          <p:attrName>style.visibility</p:attrName>
                                        </p:attrNameLst>
                                      </p:cBhvr>
                                      <p:to>
                                        <p:strVal val="visible"/>
                                      </p:to>
                                    </p:set>
                                    <p:anim calcmode="lin" valueType="num">
                                      <p:cBhvr>
                                        <p:cTn id="163" dur="1000" fill="hold"/>
                                        <p:tgtEl>
                                          <p:spTgt spid="78"/>
                                        </p:tgtEl>
                                        <p:attrNameLst>
                                          <p:attrName>ppt_w</p:attrName>
                                        </p:attrNameLst>
                                      </p:cBhvr>
                                      <p:tavLst>
                                        <p:tav tm="0">
                                          <p:val>
                                            <p:fltVal val="0"/>
                                          </p:val>
                                        </p:tav>
                                        <p:tav tm="100000">
                                          <p:val>
                                            <p:strVal val="#ppt_w"/>
                                          </p:val>
                                        </p:tav>
                                      </p:tavLst>
                                    </p:anim>
                                    <p:anim calcmode="lin" valueType="num">
                                      <p:cBhvr>
                                        <p:cTn id="164" dur="1000" fill="hold"/>
                                        <p:tgtEl>
                                          <p:spTgt spid="78"/>
                                        </p:tgtEl>
                                        <p:attrNameLst>
                                          <p:attrName>ppt_h</p:attrName>
                                        </p:attrNameLst>
                                      </p:cBhvr>
                                      <p:tavLst>
                                        <p:tav tm="0">
                                          <p:val>
                                            <p:fltVal val="0"/>
                                          </p:val>
                                        </p:tav>
                                        <p:tav tm="100000">
                                          <p:val>
                                            <p:strVal val="#ppt_h"/>
                                          </p:val>
                                        </p:tav>
                                      </p:tavLst>
                                    </p:anim>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nodeType="clickEffect">
                                  <p:stCondLst>
                                    <p:cond delay="0"/>
                                  </p:stCondLst>
                                  <p:childTnLst>
                                    <p:set>
                                      <p:cBhvr>
                                        <p:cTn id="168" dur="1" fill="hold">
                                          <p:stCondLst>
                                            <p:cond delay="0"/>
                                          </p:stCondLst>
                                        </p:cTn>
                                        <p:tgtEl>
                                          <p:spTgt spid="95"/>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nodeType="clickEffect">
                                  <p:stCondLst>
                                    <p:cond delay="0"/>
                                  </p:stCondLst>
                                  <p:childTnLst>
                                    <p:set>
                                      <p:cBhvr>
                                        <p:cTn id="172" dur="1" fill="hold">
                                          <p:stCondLst>
                                            <p:cond delay="0"/>
                                          </p:stCondLst>
                                        </p:cTn>
                                        <p:tgtEl>
                                          <p:spTgt spid="108"/>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nodeType="clickEffect">
                                  <p:stCondLst>
                                    <p:cond delay="0"/>
                                  </p:stCondLst>
                                  <p:childTnLst>
                                    <p:set>
                                      <p:cBhvr>
                                        <p:cTn id="176" dur="1" fill="hold">
                                          <p:stCondLst>
                                            <p:cond delay="0"/>
                                          </p:stCondLst>
                                        </p:cTn>
                                        <p:tgtEl>
                                          <p:spTgt spid="113"/>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23" presetClass="exit" presetSubtype="32" fill="hold" nodeType="clickEffect">
                                  <p:stCondLst>
                                    <p:cond delay="0"/>
                                  </p:stCondLst>
                                  <p:childTnLst>
                                    <p:anim calcmode="lin" valueType="num">
                                      <p:cBhvr>
                                        <p:cTn id="180" dur="1000"/>
                                        <p:tgtEl>
                                          <p:spTgt spid="60"/>
                                        </p:tgtEl>
                                        <p:attrNameLst>
                                          <p:attrName>ppt_w</p:attrName>
                                        </p:attrNameLst>
                                      </p:cBhvr>
                                      <p:tavLst>
                                        <p:tav tm="0">
                                          <p:val>
                                            <p:strVal val="ppt_w"/>
                                          </p:val>
                                        </p:tav>
                                        <p:tav tm="100000">
                                          <p:val>
                                            <p:fltVal val="0"/>
                                          </p:val>
                                        </p:tav>
                                      </p:tavLst>
                                    </p:anim>
                                    <p:anim calcmode="lin" valueType="num">
                                      <p:cBhvr>
                                        <p:cTn id="181" dur="1000"/>
                                        <p:tgtEl>
                                          <p:spTgt spid="60"/>
                                        </p:tgtEl>
                                        <p:attrNameLst>
                                          <p:attrName>ppt_h</p:attrName>
                                        </p:attrNameLst>
                                      </p:cBhvr>
                                      <p:tavLst>
                                        <p:tav tm="0">
                                          <p:val>
                                            <p:strVal val="ppt_h"/>
                                          </p:val>
                                        </p:tav>
                                        <p:tav tm="100000">
                                          <p:val>
                                            <p:fltVal val="0"/>
                                          </p:val>
                                        </p:tav>
                                      </p:tavLst>
                                    </p:anim>
                                    <p:set>
                                      <p:cBhvr>
                                        <p:cTn id="182" dur="1" fill="hold">
                                          <p:stCondLst>
                                            <p:cond delay="999"/>
                                          </p:stCondLst>
                                        </p:cTn>
                                        <p:tgtEl>
                                          <p:spTgt spid="60"/>
                                        </p:tgtEl>
                                        <p:attrNameLst>
                                          <p:attrName>style.visibility</p:attrName>
                                        </p:attrNameLst>
                                      </p:cBhvr>
                                      <p:to>
                                        <p:strVal val="hidden"/>
                                      </p:to>
                                    </p:set>
                                  </p:childTnLst>
                                </p:cTn>
                              </p:par>
                              <p:par>
                                <p:cTn id="183" presetID="23" presetClass="exit" presetSubtype="32" fill="hold" nodeType="withEffect">
                                  <p:stCondLst>
                                    <p:cond delay="0"/>
                                  </p:stCondLst>
                                  <p:childTnLst>
                                    <p:anim calcmode="lin" valueType="num">
                                      <p:cBhvr>
                                        <p:cTn id="184" dur="500"/>
                                        <p:tgtEl>
                                          <p:spTgt spid="95"/>
                                        </p:tgtEl>
                                        <p:attrNameLst>
                                          <p:attrName>ppt_w</p:attrName>
                                        </p:attrNameLst>
                                      </p:cBhvr>
                                      <p:tavLst>
                                        <p:tav tm="0">
                                          <p:val>
                                            <p:strVal val="ppt_w"/>
                                          </p:val>
                                        </p:tav>
                                        <p:tav tm="100000">
                                          <p:val>
                                            <p:fltVal val="0"/>
                                          </p:val>
                                        </p:tav>
                                      </p:tavLst>
                                    </p:anim>
                                    <p:anim calcmode="lin" valueType="num">
                                      <p:cBhvr>
                                        <p:cTn id="185" dur="500"/>
                                        <p:tgtEl>
                                          <p:spTgt spid="95"/>
                                        </p:tgtEl>
                                        <p:attrNameLst>
                                          <p:attrName>ppt_h</p:attrName>
                                        </p:attrNameLst>
                                      </p:cBhvr>
                                      <p:tavLst>
                                        <p:tav tm="0">
                                          <p:val>
                                            <p:strVal val="ppt_h"/>
                                          </p:val>
                                        </p:tav>
                                        <p:tav tm="100000">
                                          <p:val>
                                            <p:fltVal val="0"/>
                                          </p:val>
                                        </p:tav>
                                      </p:tavLst>
                                    </p:anim>
                                    <p:set>
                                      <p:cBhvr>
                                        <p:cTn id="186" dur="1" fill="hold">
                                          <p:stCondLst>
                                            <p:cond delay="499"/>
                                          </p:stCondLst>
                                        </p:cTn>
                                        <p:tgtEl>
                                          <p:spTgt spid="95"/>
                                        </p:tgtEl>
                                        <p:attrNameLst>
                                          <p:attrName>style.visibility</p:attrName>
                                        </p:attrNameLst>
                                      </p:cBhvr>
                                      <p:to>
                                        <p:strVal val="hidden"/>
                                      </p:to>
                                    </p:set>
                                  </p:childTnLst>
                                </p:cTn>
                              </p:par>
                              <p:par>
                                <p:cTn id="187" presetID="23" presetClass="exit" presetSubtype="32" fill="hold" nodeType="withEffect">
                                  <p:stCondLst>
                                    <p:cond delay="0"/>
                                  </p:stCondLst>
                                  <p:childTnLst>
                                    <p:anim calcmode="lin" valueType="num">
                                      <p:cBhvr>
                                        <p:cTn id="188" dur="500"/>
                                        <p:tgtEl>
                                          <p:spTgt spid="78"/>
                                        </p:tgtEl>
                                        <p:attrNameLst>
                                          <p:attrName>ppt_w</p:attrName>
                                        </p:attrNameLst>
                                      </p:cBhvr>
                                      <p:tavLst>
                                        <p:tav tm="0">
                                          <p:val>
                                            <p:strVal val="ppt_w"/>
                                          </p:val>
                                        </p:tav>
                                        <p:tav tm="100000">
                                          <p:val>
                                            <p:fltVal val="0"/>
                                          </p:val>
                                        </p:tav>
                                      </p:tavLst>
                                    </p:anim>
                                    <p:anim calcmode="lin" valueType="num">
                                      <p:cBhvr>
                                        <p:cTn id="189" dur="500"/>
                                        <p:tgtEl>
                                          <p:spTgt spid="78"/>
                                        </p:tgtEl>
                                        <p:attrNameLst>
                                          <p:attrName>ppt_h</p:attrName>
                                        </p:attrNameLst>
                                      </p:cBhvr>
                                      <p:tavLst>
                                        <p:tav tm="0">
                                          <p:val>
                                            <p:strVal val="ppt_h"/>
                                          </p:val>
                                        </p:tav>
                                        <p:tav tm="100000">
                                          <p:val>
                                            <p:fltVal val="0"/>
                                          </p:val>
                                        </p:tav>
                                      </p:tavLst>
                                    </p:anim>
                                    <p:set>
                                      <p:cBhvr>
                                        <p:cTn id="190" dur="1" fill="hold">
                                          <p:stCondLst>
                                            <p:cond delay="499"/>
                                          </p:stCondLst>
                                        </p:cTn>
                                        <p:tgtEl>
                                          <p:spTgt spid="78"/>
                                        </p:tgtEl>
                                        <p:attrNameLst>
                                          <p:attrName>style.visibility</p:attrName>
                                        </p:attrNameLst>
                                      </p:cBhvr>
                                      <p:to>
                                        <p:strVal val="hidden"/>
                                      </p:to>
                                    </p:set>
                                  </p:childTnLst>
                                </p:cTn>
                              </p:par>
                              <p:par>
                                <p:cTn id="191" presetID="23" presetClass="exit" presetSubtype="32" fill="hold" nodeType="withEffect">
                                  <p:stCondLst>
                                    <p:cond delay="0"/>
                                  </p:stCondLst>
                                  <p:childTnLst>
                                    <p:anim calcmode="lin" valueType="num">
                                      <p:cBhvr>
                                        <p:cTn id="192" dur="500"/>
                                        <p:tgtEl>
                                          <p:spTgt spid="113"/>
                                        </p:tgtEl>
                                        <p:attrNameLst>
                                          <p:attrName>ppt_w</p:attrName>
                                        </p:attrNameLst>
                                      </p:cBhvr>
                                      <p:tavLst>
                                        <p:tav tm="0">
                                          <p:val>
                                            <p:strVal val="ppt_w"/>
                                          </p:val>
                                        </p:tav>
                                        <p:tav tm="100000">
                                          <p:val>
                                            <p:fltVal val="0"/>
                                          </p:val>
                                        </p:tav>
                                      </p:tavLst>
                                    </p:anim>
                                    <p:anim calcmode="lin" valueType="num">
                                      <p:cBhvr>
                                        <p:cTn id="193" dur="500"/>
                                        <p:tgtEl>
                                          <p:spTgt spid="113"/>
                                        </p:tgtEl>
                                        <p:attrNameLst>
                                          <p:attrName>ppt_h</p:attrName>
                                        </p:attrNameLst>
                                      </p:cBhvr>
                                      <p:tavLst>
                                        <p:tav tm="0">
                                          <p:val>
                                            <p:strVal val="ppt_h"/>
                                          </p:val>
                                        </p:tav>
                                        <p:tav tm="100000">
                                          <p:val>
                                            <p:fltVal val="0"/>
                                          </p:val>
                                        </p:tav>
                                      </p:tavLst>
                                    </p:anim>
                                    <p:set>
                                      <p:cBhvr>
                                        <p:cTn id="194" dur="1" fill="hold">
                                          <p:stCondLst>
                                            <p:cond delay="499"/>
                                          </p:stCondLst>
                                        </p:cTn>
                                        <p:tgtEl>
                                          <p:spTgt spid="113"/>
                                        </p:tgtEl>
                                        <p:attrNameLst>
                                          <p:attrName>style.visibility</p:attrName>
                                        </p:attrNameLst>
                                      </p:cBhvr>
                                      <p:to>
                                        <p:strVal val="hidden"/>
                                      </p:to>
                                    </p:set>
                                  </p:childTnLst>
                                </p:cTn>
                              </p:par>
                              <p:par>
                                <p:cTn id="195" presetID="23" presetClass="exit" presetSubtype="32" fill="hold" nodeType="withEffect">
                                  <p:stCondLst>
                                    <p:cond delay="0"/>
                                  </p:stCondLst>
                                  <p:childTnLst>
                                    <p:anim calcmode="lin" valueType="num">
                                      <p:cBhvr>
                                        <p:cTn id="196" dur="500"/>
                                        <p:tgtEl>
                                          <p:spTgt spid="108"/>
                                        </p:tgtEl>
                                        <p:attrNameLst>
                                          <p:attrName>ppt_w</p:attrName>
                                        </p:attrNameLst>
                                      </p:cBhvr>
                                      <p:tavLst>
                                        <p:tav tm="0">
                                          <p:val>
                                            <p:strVal val="ppt_w"/>
                                          </p:val>
                                        </p:tav>
                                        <p:tav tm="100000">
                                          <p:val>
                                            <p:fltVal val="0"/>
                                          </p:val>
                                        </p:tav>
                                      </p:tavLst>
                                    </p:anim>
                                    <p:anim calcmode="lin" valueType="num">
                                      <p:cBhvr>
                                        <p:cTn id="197" dur="500"/>
                                        <p:tgtEl>
                                          <p:spTgt spid="108"/>
                                        </p:tgtEl>
                                        <p:attrNameLst>
                                          <p:attrName>ppt_h</p:attrName>
                                        </p:attrNameLst>
                                      </p:cBhvr>
                                      <p:tavLst>
                                        <p:tav tm="0">
                                          <p:val>
                                            <p:strVal val="ppt_h"/>
                                          </p:val>
                                        </p:tav>
                                        <p:tav tm="100000">
                                          <p:val>
                                            <p:fltVal val="0"/>
                                          </p:val>
                                        </p:tav>
                                      </p:tavLst>
                                    </p:anim>
                                    <p:set>
                                      <p:cBhvr>
                                        <p:cTn id="198" dur="1" fill="hold">
                                          <p:stCondLst>
                                            <p:cond delay="499"/>
                                          </p:stCondLst>
                                        </p:cTn>
                                        <p:tgtEl>
                                          <p:spTgt spid="108"/>
                                        </p:tgtEl>
                                        <p:attrNameLst>
                                          <p:attrName>style.visibility</p:attrName>
                                        </p:attrNameLst>
                                      </p:cBhvr>
                                      <p:to>
                                        <p:strVal val="hidden"/>
                                      </p:to>
                                    </p:set>
                                  </p:childTnLst>
                                </p:cTn>
                              </p:par>
                            </p:childTnLst>
                          </p:cTn>
                        </p:par>
                      </p:childTnLst>
                    </p:cTn>
                  </p:par>
                  <p:par>
                    <p:cTn id="199" fill="hold">
                      <p:stCondLst>
                        <p:cond delay="indefinite"/>
                      </p:stCondLst>
                      <p:childTnLst>
                        <p:par>
                          <p:cTn id="200" fill="hold">
                            <p:stCondLst>
                              <p:cond delay="0"/>
                            </p:stCondLst>
                            <p:childTnLst>
                              <p:par>
                                <p:cTn id="201" presetID="1" presetClass="entr" presetSubtype="0" fill="hold" grpId="0" nodeType="clickEffect">
                                  <p:stCondLst>
                                    <p:cond delay="0"/>
                                  </p:stCondLst>
                                  <p:childTnLst>
                                    <p:set>
                                      <p:cBhvr>
                                        <p:cTn id="202" dur="1" fill="hold">
                                          <p:stCondLst>
                                            <p:cond delay="0"/>
                                          </p:stCondLst>
                                        </p:cTn>
                                        <p:tgtEl>
                                          <p:spTgt spid="134"/>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191"/>
                                        </p:tgtEl>
                                        <p:attrNameLst>
                                          <p:attrName>style.visibility</p:attrName>
                                        </p:attrNameLst>
                                      </p:cBhvr>
                                      <p:to>
                                        <p:strVal val="visible"/>
                                      </p:to>
                                    </p:set>
                                  </p:childTnLst>
                                </p:cTn>
                              </p:par>
                            </p:childTnLst>
                          </p:cTn>
                        </p:par>
                      </p:childTnLst>
                    </p:cTn>
                  </p:par>
                  <p:par>
                    <p:cTn id="205" fill="hold">
                      <p:stCondLst>
                        <p:cond delay="indefinite"/>
                      </p:stCondLst>
                      <p:childTnLst>
                        <p:par>
                          <p:cTn id="206" fill="hold">
                            <p:stCondLst>
                              <p:cond delay="0"/>
                            </p:stCondLst>
                            <p:childTnLst>
                              <p:par>
                                <p:cTn id="207" presetID="1" presetClass="entr" presetSubtype="0" fill="hold" nodeType="clickEffect">
                                  <p:stCondLst>
                                    <p:cond delay="0"/>
                                  </p:stCondLst>
                                  <p:childTnLst>
                                    <p:set>
                                      <p:cBhvr>
                                        <p:cTn id="208" dur="1" fill="hold">
                                          <p:stCondLst>
                                            <p:cond delay="0"/>
                                          </p:stCondLst>
                                        </p:cTn>
                                        <p:tgtEl>
                                          <p:spTgt spid="192"/>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225"/>
                                        </p:tgtEl>
                                        <p:attrNameLst>
                                          <p:attrName>style.visibility</p:attrName>
                                        </p:attrNameLst>
                                      </p:cBhvr>
                                      <p:to>
                                        <p:strVal val="visible"/>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nodeType="clickEffect">
                                  <p:stCondLst>
                                    <p:cond delay="0"/>
                                  </p:stCondLst>
                                  <p:childTnLst>
                                    <p:set>
                                      <p:cBhvr>
                                        <p:cTn id="214" dur="1" fill="hold">
                                          <p:stCondLst>
                                            <p:cond delay="0"/>
                                          </p:stCondLst>
                                        </p:cTn>
                                        <p:tgtEl>
                                          <p:spTgt spid="258"/>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291"/>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324"/>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357"/>
                                        </p:tgtEl>
                                        <p:attrNameLst>
                                          <p:attrName>style.visibility</p:attrName>
                                        </p:attrNameLst>
                                      </p:cBhvr>
                                      <p:to>
                                        <p:strVal val="visible"/>
                                      </p:to>
                                    </p:set>
                                  </p:childTnLst>
                                </p:cTn>
                              </p:par>
                            </p:childTnLst>
                          </p:cTn>
                        </p:par>
                      </p:childTnLst>
                    </p:cTn>
                  </p:par>
                  <p:par>
                    <p:cTn id="221" fill="hold">
                      <p:stCondLst>
                        <p:cond delay="indefinite"/>
                      </p:stCondLst>
                      <p:childTnLst>
                        <p:par>
                          <p:cTn id="222" fill="hold">
                            <p:stCondLst>
                              <p:cond delay="0"/>
                            </p:stCondLst>
                            <p:childTnLst>
                              <p:par>
                                <p:cTn id="223" presetID="1" presetClass="entr" presetSubtype="0" fill="hold" nodeType="clickEffect">
                                  <p:stCondLst>
                                    <p:cond delay="0"/>
                                  </p:stCondLst>
                                  <p:childTnLst>
                                    <p:set>
                                      <p:cBhvr>
                                        <p:cTn id="224" dur="1" fill="hold">
                                          <p:stCondLst>
                                            <p:cond delay="0"/>
                                          </p:stCondLst>
                                        </p:cTn>
                                        <p:tgtEl>
                                          <p:spTgt spid="4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uppe 17"/>
          <p:cNvGrpSpPr>
            <a:grpSpLocks/>
          </p:cNvGrpSpPr>
          <p:nvPr/>
        </p:nvGrpSpPr>
        <p:grpSpPr bwMode="auto">
          <a:xfrm>
            <a:off x="2057400" y="685801"/>
            <a:ext cx="4114800" cy="609599"/>
            <a:chOff x="251520" y="2996952"/>
            <a:chExt cx="3959452" cy="1584176"/>
          </a:xfrm>
        </p:grpSpPr>
        <p:sp>
          <p:nvSpPr>
            <p:cNvPr id="15" name="Afrundet rektangel 3"/>
            <p:cNvSpPr>
              <a:spLocks noChangeArrowheads="1"/>
            </p:cNvSpPr>
            <p:nvPr/>
          </p:nvSpPr>
          <p:spPr bwMode="auto">
            <a:xfrm>
              <a:off x="251520" y="2996952"/>
              <a:ext cx="3959452" cy="1584176"/>
            </a:xfrm>
            <a:prstGeom prst="roundRect">
              <a:avLst>
                <a:gd name="adj" fmla="val 16667"/>
              </a:avLst>
            </a:prstGeom>
            <a:solidFill>
              <a:srgbClr val="FF0000">
                <a:alpha val="50195"/>
              </a:srgbClr>
            </a:solidFill>
            <a:ln w="9525">
              <a:solidFill>
                <a:schemeClr val="tx1"/>
              </a:solidFill>
              <a:round/>
              <a:headEnd/>
              <a:tailEnd/>
            </a:ln>
          </p:spPr>
          <p:txBody>
            <a:bodyPr lIns="0" tIns="0" rIns="0" bIns="0">
              <a:prstTxWarp prst="textNoShape">
                <a:avLst/>
              </a:prstTxWarp>
            </a:bodyPr>
            <a:lstStyle/>
            <a:p>
              <a:endParaRPr lang="en-US"/>
            </a:p>
          </p:txBody>
        </p:sp>
        <p:sp>
          <p:nvSpPr>
            <p:cNvPr id="16" name="Tekstboks 4"/>
            <p:cNvSpPr txBox="1">
              <a:spLocks noChangeArrowheads="1"/>
            </p:cNvSpPr>
            <p:nvPr/>
          </p:nvSpPr>
          <p:spPr bwMode="auto">
            <a:xfrm>
              <a:off x="327663" y="3305280"/>
              <a:ext cx="3833379" cy="959790"/>
            </a:xfrm>
            <a:prstGeom prst="rect">
              <a:avLst/>
            </a:prstGeom>
            <a:noFill/>
            <a:ln w="9525">
              <a:noFill/>
              <a:miter lim="800000"/>
              <a:headEnd/>
              <a:tailEnd/>
            </a:ln>
          </p:spPr>
          <p:txBody>
            <a:bodyPr wrap="square">
              <a:prstTxWarp prst="textNoShape">
                <a:avLst/>
              </a:prstTxWarp>
              <a:spAutoFit/>
            </a:bodyPr>
            <a:lstStyle/>
            <a:p>
              <a:pPr algn="ctr"/>
              <a:r>
                <a:rPr lang="en-US" b="1" dirty="0"/>
                <a:t>Next generation sequencing</a:t>
              </a:r>
            </a:p>
          </p:txBody>
        </p:sp>
      </p:grpSp>
      <p:grpSp>
        <p:nvGrpSpPr>
          <p:cNvPr id="19459" name="Gruppe 17"/>
          <p:cNvGrpSpPr>
            <a:grpSpLocks/>
          </p:cNvGrpSpPr>
          <p:nvPr/>
        </p:nvGrpSpPr>
        <p:grpSpPr bwMode="auto">
          <a:xfrm>
            <a:off x="2057400" y="1295400"/>
            <a:ext cx="1600200" cy="381000"/>
            <a:chOff x="251520" y="2996950"/>
            <a:chExt cx="3959452" cy="1584178"/>
          </a:xfrm>
        </p:grpSpPr>
        <p:sp>
          <p:nvSpPr>
            <p:cNvPr id="19466" name="Afrundet rektangel 3"/>
            <p:cNvSpPr>
              <a:spLocks noChangeArrowheads="1"/>
            </p:cNvSpPr>
            <p:nvPr/>
          </p:nvSpPr>
          <p:spPr bwMode="auto">
            <a:xfrm>
              <a:off x="251520" y="2996952"/>
              <a:ext cx="3959452" cy="1584176"/>
            </a:xfrm>
            <a:prstGeom prst="roundRect">
              <a:avLst>
                <a:gd name="adj" fmla="val 16667"/>
              </a:avLst>
            </a:prstGeom>
            <a:solidFill>
              <a:srgbClr val="FF0000">
                <a:alpha val="25098"/>
              </a:srgbClr>
            </a:solidFill>
            <a:ln w="9525">
              <a:solidFill>
                <a:schemeClr val="tx1"/>
              </a:solidFill>
              <a:round/>
              <a:headEnd/>
              <a:tailEnd/>
            </a:ln>
          </p:spPr>
          <p:txBody>
            <a:bodyPr lIns="0" tIns="0" rIns="0" bIns="0">
              <a:prstTxWarp prst="textNoShape">
                <a:avLst/>
              </a:prstTxWarp>
            </a:bodyPr>
            <a:lstStyle/>
            <a:p>
              <a:endParaRPr lang="en-US"/>
            </a:p>
          </p:txBody>
        </p:sp>
        <p:sp>
          <p:nvSpPr>
            <p:cNvPr id="19467" name="Tekstboks 4"/>
            <p:cNvSpPr txBox="1">
              <a:spLocks noChangeArrowheads="1"/>
            </p:cNvSpPr>
            <p:nvPr/>
          </p:nvSpPr>
          <p:spPr bwMode="auto">
            <a:xfrm>
              <a:off x="327663" y="2996950"/>
              <a:ext cx="3833379" cy="1535663"/>
            </a:xfrm>
            <a:prstGeom prst="rect">
              <a:avLst/>
            </a:prstGeom>
            <a:noFill/>
            <a:ln w="9525">
              <a:noFill/>
              <a:miter lim="800000"/>
              <a:headEnd/>
              <a:tailEnd/>
            </a:ln>
          </p:spPr>
          <p:txBody>
            <a:bodyPr>
              <a:prstTxWarp prst="textNoShape">
                <a:avLst/>
              </a:prstTxWarp>
              <a:spAutoFit/>
            </a:bodyPr>
            <a:lstStyle/>
            <a:p>
              <a:pPr algn="ctr"/>
              <a:r>
                <a:rPr lang="en-US"/>
                <a:t>Illumina</a:t>
              </a:r>
            </a:p>
          </p:txBody>
        </p:sp>
      </p:grpSp>
      <p:pic>
        <p:nvPicPr>
          <p:cNvPr id="19460" name="Picture 12" descr="illumina_genome-analyzer-iix.jpg"/>
          <p:cNvPicPr>
            <a:picLocks noChangeAspect="1"/>
          </p:cNvPicPr>
          <p:nvPr/>
        </p:nvPicPr>
        <p:blipFill>
          <a:blip r:embed="rId3"/>
          <a:srcRect/>
          <a:stretch>
            <a:fillRect/>
          </a:stretch>
        </p:blipFill>
        <p:spPr bwMode="auto">
          <a:xfrm>
            <a:off x="2133600" y="2633662"/>
            <a:ext cx="1671638" cy="1447800"/>
          </a:xfrm>
          <a:prstGeom prst="rect">
            <a:avLst/>
          </a:prstGeom>
          <a:noFill/>
          <a:ln w="9525">
            <a:noFill/>
            <a:miter lim="800000"/>
            <a:headEnd/>
            <a:tailEnd/>
          </a:ln>
        </p:spPr>
      </p:pic>
      <p:pic>
        <p:nvPicPr>
          <p:cNvPr id="19461" name="Picture 14" descr="HiSeq2500.jpg"/>
          <p:cNvPicPr>
            <a:picLocks noChangeAspect="1"/>
          </p:cNvPicPr>
          <p:nvPr/>
        </p:nvPicPr>
        <p:blipFill>
          <a:blip r:embed="rId4"/>
          <a:srcRect/>
          <a:stretch>
            <a:fillRect/>
          </a:stretch>
        </p:blipFill>
        <p:spPr bwMode="auto">
          <a:xfrm>
            <a:off x="4981576" y="2557463"/>
            <a:ext cx="1952625" cy="1647825"/>
          </a:xfrm>
          <a:prstGeom prst="rect">
            <a:avLst/>
          </a:prstGeom>
          <a:noFill/>
          <a:ln w="9525">
            <a:noFill/>
            <a:miter lim="800000"/>
            <a:headEnd/>
            <a:tailEnd/>
          </a:ln>
        </p:spPr>
      </p:pic>
      <p:pic>
        <p:nvPicPr>
          <p:cNvPr id="19462" name="Picture 15" descr="miseq.jpg"/>
          <p:cNvPicPr>
            <a:picLocks noChangeAspect="1"/>
          </p:cNvPicPr>
          <p:nvPr/>
        </p:nvPicPr>
        <p:blipFill>
          <a:blip r:embed="rId5"/>
          <a:srcRect/>
          <a:stretch>
            <a:fillRect/>
          </a:stretch>
        </p:blipFill>
        <p:spPr bwMode="auto">
          <a:xfrm>
            <a:off x="8001000" y="3014662"/>
            <a:ext cx="1327150" cy="1066800"/>
          </a:xfrm>
          <a:prstGeom prst="rect">
            <a:avLst/>
          </a:prstGeom>
          <a:noFill/>
          <a:ln w="9525">
            <a:noFill/>
            <a:miter lim="800000"/>
            <a:headEnd/>
            <a:tailEnd/>
          </a:ln>
        </p:spPr>
      </p:pic>
      <p:sp>
        <p:nvSpPr>
          <p:cNvPr id="19463" name="TextBox 16"/>
          <p:cNvSpPr txBox="1">
            <a:spLocks noChangeArrowheads="1"/>
          </p:cNvSpPr>
          <p:nvPr/>
        </p:nvSpPr>
        <p:spPr bwMode="auto">
          <a:xfrm>
            <a:off x="2059783" y="4157662"/>
            <a:ext cx="1844672" cy="369332"/>
          </a:xfrm>
          <a:prstGeom prst="rect">
            <a:avLst/>
          </a:prstGeom>
          <a:noFill/>
          <a:ln w="9525">
            <a:noFill/>
            <a:miter lim="800000"/>
            <a:headEnd/>
            <a:tailEnd/>
          </a:ln>
        </p:spPr>
        <p:txBody>
          <a:bodyPr wrap="none">
            <a:prstTxWarp prst="textNoShape">
              <a:avLst/>
            </a:prstTxWarp>
            <a:spAutoFit/>
          </a:bodyPr>
          <a:lstStyle/>
          <a:p>
            <a:pPr algn="ctr"/>
            <a:r>
              <a:rPr lang="en-US"/>
              <a:t>Genome Analyzer</a:t>
            </a:r>
          </a:p>
        </p:txBody>
      </p:sp>
      <p:sp>
        <p:nvSpPr>
          <p:cNvPr id="19464" name="TextBox 17"/>
          <p:cNvSpPr txBox="1">
            <a:spLocks noChangeArrowheads="1"/>
          </p:cNvSpPr>
          <p:nvPr/>
        </p:nvSpPr>
        <p:spPr bwMode="auto">
          <a:xfrm>
            <a:off x="4876800" y="4157662"/>
            <a:ext cx="2001838" cy="369332"/>
          </a:xfrm>
          <a:prstGeom prst="rect">
            <a:avLst/>
          </a:prstGeom>
          <a:noFill/>
          <a:ln w="9525">
            <a:noFill/>
            <a:miter lim="800000"/>
            <a:headEnd/>
            <a:tailEnd/>
          </a:ln>
        </p:spPr>
        <p:txBody>
          <a:bodyPr>
            <a:prstTxWarp prst="textNoShape">
              <a:avLst/>
            </a:prstTxWarp>
            <a:spAutoFit/>
          </a:bodyPr>
          <a:lstStyle/>
          <a:p>
            <a:pPr algn="ctr"/>
            <a:r>
              <a:rPr lang="en-US"/>
              <a:t>HiSeq</a:t>
            </a:r>
          </a:p>
        </p:txBody>
      </p:sp>
      <p:sp>
        <p:nvSpPr>
          <p:cNvPr id="19465" name="TextBox 18"/>
          <p:cNvSpPr txBox="1">
            <a:spLocks noChangeArrowheads="1"/>
          </p:cNvSpPr>
          <p:nvPr/>
        </p:nvSpPr>
        <p:spPr bwMode="auto">
          <a:xfrm>
            <a:off x="7620000" y="4233862"/>
            <a:ext cx="2001838" cy="369332"/>
          </a:xfrm>
          <a:prstGeom prst="rect">
            <a:avLst/>
          </a:prstGeom>
          <a:noFill/>
          <a:ln w="9525">
            <a:noFill/>
            <a:miter lim="800000"/>
            <a:headEnd/>
            <a:tailEnd/>
          </a:ln>
        </p:spPr>
        <p:txBody>
          <a:bodyPr>
            <a:prstTxWarp prst="textNoShape">
              <a:avLst/>
            </a:prstTxWarp>
            <a:spAutoFit/>
          </a:bodyPr>
          <a:lstStyle/>
          <a:p>
            <a:pPr algn="ctr"/>
            <a:r>
              <a:rPr lang="en-US"/>
              <a:t>MiSeq</a:t>
            </a:r>
          </a:p>
        </p:txBody>
      </p:sp>
      <p:sp>
        <p:nvSpPr>
          <p:cNvPr id="17" name="TextBox 16"/>
          <p:cNvSpPr txBox="1"/>
          <p:nvPr/>
        </p:nvSpPr>
        <p:spPr>
          <a:xfrm>
            <a:off x="2209800" y="4953000"/>
            <a:ext cx="2663550" cy="923330"/>
          </a:xfrm>
          <a:prstGeom prst="rect">
            <a:avLst/>
          </a:prstGeom>
          <a:noFill/>
        </p:spPr>
        <p:txBody>
          <a:bodyPr wrap="none" rtlCol="0">
            <a:spAutoFit/>
          </a:bodyPr>
          <a:lstStyle/>
          <a:p>
            <a:r>
              <a:rPr lang="en-US" b="1" dirty="0">
                <a:solidFill>
                  <a:srgbClr val="FF0000"/>
                </a:solidFill>
              </a:rPr>
              <a:t>Short reads (~100-300 bp)</a:t>
            </a:r>
          </a:p>
          <a:p>
            <a:r>
              <a:rPr lang="en-US" b="1" dirty="0"/>
              <a:t>Good Accuracy</a:t>
            </a:r>
          </a:p>
          <a:p>
            <a:r>
              <a:rPr lang="en-US" b="1" dirty="0"/>
              <a:t>High Throughput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12B64-7B7F-A214-1B19-54ACDCB33B51}"/>
              </a:ext>
            </a:extLst>
          </p:cNvPr>
          <p:cNvSpPr>
            <a:spLocks noGrp="1"/>
          </p:cNvSpPr>
          <p:nvPr>
            <p:ph type="title"/>
          </p:nvPr>
        </p:nvSpPr>
        <p:spPr/>
        <p:txBody>
          <a:bodyPr/>
          <a:lstStyle/>
          <a:p>
            <a:r>
              <a:rPr lang="en-TZ" b="1" dirty="0">
                <a:latin typeface="Times New Roman" panose="02020603050405020304" pitchFamily="18" charset="0"/>
                <a:cs typeface="Times New Roman" panose="02020603050405020304" pitchFamily="18" charset="0"/>
              </a:rPr>
              <a:t>Illumina sequencing technology </a:t>
            </a:r>
          </a:p>
        </p:txBody>
      </p:sp>
      <p:sp>
        <p:nvSpPr>
          <p:cNvPr id="3" name="Content Placeholder 2">
            <a:extLst>
              <a:ext uri="{FF2B5EF4-FFF2-40B4-BE49-F238E27FC236}">
                <a16:creationId xmlns:a16="http://schemas.microsoft.com/office/drawing/2014/main" id="{F3AD2F60-9EAF-2604-B22B-F76568ACCB16}"/>
              </a:ext>
            </a:extLst>
          </p:cNvPr>
          <p:cNvSpPr>
            <a:spLocks noGrp="1"/>
          </p:cNvSpPr>
          <p:nvPr>
            <p:ph idx="1"/>
          </p:nvPr>
        </p:nvSpPr>
        <p:spPr/>
        <p:txBody>
          <a:bodyPr/>
          <a:lstStyle/>
          <a:p>
            <a:pPr marL="0" indent="0">
              <a:buNone/>
            </a:pPr>
            <a:r>
              <a:rPr lang="en-GB" dirty="0">
                <a:hlinkClick r:id="rId2"/>
              </a:rPr>
              <a:t>https://www.youtube.com/watch?v=fCd6B5HRaZ8</a:t>
            </a:r>
            <a:endParaRPr lang="en-GB" dirty="0"/>
          </a:p>
          <a:p>
            <a:pPr marL="0" indent="0">
              <a:buNone/>
            </a:pPr>
            <a:endParaRPr lang="en-TZ" dirty="0"/>
          </a:p>
        </p:txBody>
      </p:sp>
    </p:spTree>
    <p:extLst>
      <p:ext uri="{BB962C8B-B14F-4D97-AF65-F5344CB8AC3E}">
        <p14:creationId xmlns:p14="http://schemas.microsoft.com/office/powerpoint/2010/main" val="3212517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3</a:t>
            </a:r>
            <a:r>
              <a:rPr lang="en-US" sz="3600" b="1" baseline="30000" dirty="0">
                <a:latin typeface="Times New Roman" panose="02020603050405020304" pitchFamily="18" charset="0"/>
                <a:cs typeface="Times New Roman" panose="02020603050405020304" pitchFamily="18" charset="0"/>
              </a:rPr>
              <a:t>rd</a:t>
            </a:r>
            <a:r>
              <a:rPr lang="en-US" sz="3600" b="1" dirty="0">
                <a:latin typeface="Times New Roman" panose="02020603050405020304" pitchFamily="18" charset="0"/>
                <a:cs typeface="Times New Roman" panose="02020603050405020304" pitchFamily="18" charset="0"/>
              </a:rPr>
              <a:t> Generation sequencing-Nanopore Sequencing</a:t>
            </a:r>
          </a:p>
        </p:txBody>
      </p:sp>
      <p:pic>
        <p:nvPicPr>
          <p:cNvPr id="14" name="Picture 13"/>
          <p:cNvPicPr>
            <a:picLocks noChangeAspect="1"/>
          </p:cNvPicPr>
          <p:nvPr/>
        </p:nvPicPr>
        <p:blipFill>
          <a:blip r:embed="rId3"/>
          <a:stretch>
            <a:fillRect/>
          </a:stretch>
        </p:blipFill>
        <p:spPr>
          <a:xfrm>
            <a:off x="996597" y="1690688"/>
            <a:ext cx="3940352" cy="4170633"/>
          </a:xfrm>
          <a:prstGeom prst="rect">
            <a:avLst/>
          </a:prstGeom>
        </p:spPr>
      </p:pic>
      <p:sp>
        <p:nvSpPr>
          <p:cNvPr id="6" name="TextBox 5"/>
          <p:cNvSpPr txBox="1"/>
          <p:nvPr/>
        </p:nvSpPr>
        <p:spPr>
          <a:xfrm>
            <a:off x="5314212" y="1840363"/>
            <a:ext cx="5777857" cy="1383264"/>
          </a:xfrm>
          <a:prstGeom prst="rect">
            <a:avLst/>
          </a:prstGeom>
          <a:noFill/>
        </p:spPr>
        <p:txBody>
          <a:bodyPr wrap="square" rtlCol="0">
            <a:spAutoFit/>
          </a:bodyPr>
          <a:lstStyle/>
          <a:p>
            <a:pPr>
              <a:lnSpc>
                <a:spcPct val="120000"/>
              </a:lnSpc>
            </a:pPr>
            <a:r>
              <a:rPr lang="en-US" sz="2400" dirty="0">
                <a:latin typeface="Times New Roman" panose="02020603050405020304" pitchFamily="18" charset="0"/>
                <a:cs typeface="Times New Roman" panose="02020603050405020304" pitchFamily="18" charset="0"/>
              </a:rPr>
              <a:t>Determine the sequence of DNA fragments by passing DNA through a protein (or other) pore in a membrane</a:t>
            </a:r>
          </a:p>
        </p:txBody>
      </p:sp>
    </p:spTree>
    <p:extLst>
      <p:ext uri="{BB962C8B-B14F-4D97-AF65-F5344CB8AC3E}">
        <p14:creationId xmlns:p14="http://schemas.microsoft.com/office/powerpoint/2010/main" val="526237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45558-901B-7737-CE32-803AD8DEE463}"/>
              </a:ext>
            </a:extLst>
          </p:cNvPr>
          <p:cNvSpPr>
            <a:spLocks noGrp="1"/>
          </p:cNvSpPr>
          <p:nvPr>
            <p:ph type="title"/>
          </p:nvPr>
        </p:nvSpPr>
        <p:spPr>
          <a:xfrm>
            <a:off x="838200" y="153090"/>
            <a:ext cx="10515600" cy="1325563"/>
          </a:xfrm>
        </p:spPr>
        <p:txBody>
          <a:bodyPr/>
          <a:lstStyle/>
          <a:p>
            <a:pPr algn="ctr"/>
            <a:r>
              <a:rPr lang="en-TZ" b="1" dirty="0">
                <a:latin typeface="Times New Roman" panose="02020603050405020304" pitchFamily="18" charset="0"/>
                <a:cs typeface="Times New Roman" panose="02020603050405020304" pitchFamily="18" charset="0"/>
              </a:rPr>
              <a:t>DNA sequencing</a:t>
            </a:r>
          </a:p>
        </p:txBody>
      </p:sp>
      <p:pic>
        <p:nvPicPr>
          <p:cNvPr id="5" name="Content Placeholder 4">
            <a:extLst>
              <a:ext uri="{FF2B5EF4-FFF2-40B4-BE49-F238E27FC236}">
                <a16:creationId xmlns:a16="http://schemas.microsoft.com/office/drawing/2014/main" id="{2B867C54-7DF9-1C84-D322-35E8413CE0B7}"/>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2232107" y="1825625"/>
            <a:ext cx="7727786" cy="4351338"/>
          </a:xfrm>
        </p:spPr>
      </p:pic>
    </p:spTree>
    <p:extLst>
      <p:ext uri="{BB962C8B-B14F-4D97-AF65-F5344CB8AC3E}">
        <p14:creationId xmlns:p14="http://schemas.microsoft.com/office/powerpoint/2010/main" val="19773454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pe 17"/>
          <p:cNvGrpSpPr>
            <a:grpSpLocks/>
          </p:cNvGrpSpPr>
          <p:nvPr/>
        </p:nvGrpSpPr>
        <p:grpSpPr bwMode="auto">
          <a:xfrm>
            <a:off x="2057400" y="1295400"/>
            <a:ext cx="1600200" cy="381000"/>
            <a:chOff x="251520" y="2996950"/>
            <a:chExt cx="3959452" cy="1584178"/>
          </a:xfrm>
        </p:grpSpPr>
        <p:sp>
          <p:nvSpPr>
            <p:cNvPr id="14" name="Afrundet rektangel 3"/>
            <p:cNvSpPr>
              <a:spLocks noChangeArrowheads="1"/>
            </p:cNvSpPr>
            <p:nvPr/>
          </p:nvSpPr>
          <p:spPr bwMode="auto">
            <a:xfrm>
              <a:off x="251520" y="2996952"/>
              <a:ext cx="3959452" cy="1584176"/>
            </a:xfrm>
            <a:prstGeom prst="roundRect">
              <a:avLst>
                <a:gd name="adj" fmla="val 16667"/>
              </a:avLst>
            </a:prstGeom>
            <a:solidFill>
              <a:srgbClr val="FF0000">
                <a:alpha val="25098"/>
              </a:srgbClr>
            </a:solidFill>
            <a:ln w="9525">
              <a:solidFill>
                <a:schemeClr val="tx1"/>
              </a:solidFill>
              <a:round/>
              <a:headEnd/>
              <a:tailEnd/>
            </a:ln>
          </p:spPr>
          <p:txBody>
            <a:bodyPr lIns="0" tIns="0" rIns="0" bIns="0">
              <a:prstTxWarp prst="textNoShape">
                <a:avLst/>
              </a:prstTxWarp>
            </a:bodyPr>
            <a:lstStyle/>
            <a:p>
              <a:endParaRPr lang="en-US"/>
            </a:p>
          </p:txBody>
        </p:sp>
        <p:sp>
          <p:nvSpPr>
            <p:cNvPr id="15" name="Tekstboks 4"/>
            <p:cNvSpPr txBox="1">
              <a:spLocks noChangeArrowheads="1"/>
            </p:cNvSpPr>
            <p:nvPr/>
          </p:nvSpPr>
          <p:spPr bwMode="auto">
            <a:xfrm>
              <a:off x="327663" y="2996950"/>
              <a:ext cx="3833379" cy="1535663"/>
            </a:xfrm>
            <a:prstGeom prst="rect">
              <a:avLst/>
            </a:prstGeom>
            <a:noFill/>
            <a:ln w="9525">
              <a:noFill/>
              <a:miter lim="800000"/>
              <a:headEnd/>
              <a:tailEnd/>
            </a:ln>
          </p:spPr>
          <p:txBody>
            <a:bodyPr>
              <a:prstTxWarp prst="textNoShape">
                <a:avLst/>
              </a:prstTxWarp>
              <a:spAutoFit/>
            </a:bodyPr>
            <a:lstStyle/>
            <a:p>
              <a:pPr algn="ctr"/>
              <a:r>
                <a:rPr lang="en-US" dirty="0" err="1"/>
                <a:t>Nanopore</a:t>
              </a:r>
              <a:endParaRPr lang="en-US" dirty="0"/>
            </a:p>
          </p:txBody>
        </p:sp>
      </p:grpSp>
      <p:sp>
        <p:nvSpPr>
          <p:cNvPr id="12" name="Content Placeholder 2"/>
          <p:cNvSpPr>
            <a:spLocks noGrp="1"/>
          </p:cNvSpPr>
          <p:nvPr>
            <p:ph idx="1"/>
          </p:nvPr>
        </p:nvSpPr>
        <p:spPr>
          <a:xfrm>
            <a:off x="1775520" y="1412775"/>
            <a:ext cx="8130480" cy="5027781"/>
          </a:xfrm>
        </p:spPr>
        <p:txBody>
          <a:bodyPr/>
          <a:lstStyle/>
          <a:p>
            <a:endParaRPr lang="en-US" dirty="0">
              <a:cs typeface="ＭＳ Ｐゴシック" charset="-128"/>
            </a:endParaRPr>
          </a:p>
          <a:p>
            <a:endParaRPr lang="en-US" dirty="0">
              <a:cs typeface="ＭＳ Ｐゴシック" charset="-128"/>
            </a:endParaRPr>
          </a:p>
          <a:p>
            <a:r>
              <a:rPr lang="en-US" dirty="0">
                <a:cs typeface="ＭＳ Ｐゴシック" charset="-128"/>
              </a:rPr>
              <a:t>80,000+ bp. reads</a:t>
            </a:r>
          </a:p>
          <a:p>
            <a:endParaRPr lang="en-US" dirty="0">
              <a:cs typeface="ＭＳ Ｐゴシック" charset="-128"/>
            </a:endParaRPr>
          </a:p>
          <a:p>
            <a:r>
              <a:rPr lang="en-US" dirty="0" err="1">
                <a:cs typeface="ＭＳ Ｐゴシック" charset="-128"/>
              </a:rPr>
              <a:t>MinION</a:t>
            </a:r>
            <a:r>
              <a:rPr lang="en-US" dirty="0">
                <a:cs typeface="ＭＳ Ｐゴシック" charset="-128"/>
              </a:rPr>
              <a:t>: 150 mill. </a:t>
            </a:r>
            <a:r>
              <a:rPr lang="en-US" dirty="0" err="1">
                <a:cs typeface="ＭＳ Ｐゴシック" charset="-128"/>
              </a:rPr>
              <a:t>Bp</a:t>
            </a:r>
            <a:r>
              <a:rPr lang="en-US" dirty="0">
                <a:cs typeface="ＭＳ Ｐゴシック" charset="-128"/>
              </a:rPr>
              <a:t> </a:t>
            </a:r>
            <a:r>
              <a:rPr lang="en-US" dirty="0" err="1">
                <a:cs typeface="ＭＳ Ｐゴシック" charset="-128"/>
              </a:rPr>
              <a:t>pr</a:t>
            </a:r>
            <a:r>
              <a:rPr lang="en-US" dirty="0">
                <a:cs typeface="ＭＳ Ｐゴシック" charset="-128"/>
              </a:rPr>
              <a:t> 6 h.</a:t>
            </a:r>
          </a:p>
          <a:p>
            <a:pPr marL="0" indent="0">
              <a:buNone/>
            </a:pPr>
            <a:r>
              <a:rPr lang="en-US" dirty="0">
                <a:cs typeface="ＭＳ Ｐゴシック" charset="-128"/>
              </a:rPr>
              <a:t>  </a:t>
            </a:r>
            <a:r>
              <a:rPr lang="en-US" sz="1400" dirty="0">
                <a:cs typeface="ＭＳ Ｐゴシック" charset="-128"/>
              </a:rPr>
              <a:t>(30x coverage of </a:t>
            </a:r>
            <a:r>
              <a:rPr lang="en-US" sz="1400" i="1" dirty="0">
                <a:cs typeface="ＭＳ Ｐゴシック" charset="-128"/>
              </a:rPr>
              <a:t>E. coli</a:t>
            </a:r>
            <a:r>
              <a:rPr lang="en-US" sz="1400" dirty="0">
                <a:cs typeface="ＭＳ Ｐゴシック" charset="-128"/>
              </a:rPr>
              <a:t>)</a:t>
            </a:r>
          </a:p>
          <a:p>
            <a:pPr>
              <a:buNone/>
            </a:pPr>
            <a:endParaRPr lang="en-US" dirty="0">
              <a:cs typeface="ＭＳ Ｐゴシック" charset="-128"/>
            </a:endParaRPr>
          </a:p>
          <a:p>
            <a:endParaRPr lang="en-US" dirty="0">
              <a:cs typeface="ＭＳ Ｐゴシック" charset="-128"/>
            </a:endParaRPr>
          </a:p>
          <a:p>
            <a:endParaRPr lang="en-US" dirty="0">
              <a:cs typeface="ＭＳ Ｐゴシック" charset="-128"/>
            </a:endParaRPr>
          </a:p>
        </p:txBody>
      </p:sp>
      <p:pic>
        <p:nvPicPr>
          <p:cNvPr id="5" name="Picture 4"/>
          <p:cNvPicPr>
            <a:picLocks noChangeAspect="1"/>
          </p:cNvPicPr>
          <p:nvPr/>
        </p:nvPicPr>
        <p:blipFill>
          <a:blip r:embed="rId3"/>
          <a:stretch>
            <a:fillRect/>
          </a:stretch>
        </p:blipFill>
        <p:spPr>
          <a:xfrm>
            <a:off x="6139863" y="1916832"/>
            <a:ext cx="4276617" cy="1872208"/>
          </a:xfrm>
          <a:prstGeom prst="rect">
            <a:avLst/>
          </a:prstGeom>
        </p:spPr>
      </p:pic>
      <p:pic>
        <p:nvPicPr>
          <p:cNvPr id="6" name="Picture 5"/>
          <p:cNvPicPr>
            <a:picLocks noChangeAspect="1"/>
          </p:cNvPicPr>
          <p:nvPr/>
        </p:nvPicPr>
        <p:blipFill>
          <a:blip r:embed="rId4"/>
          <a:stretch>
            <a:fillRect/>
          </a:stretch>
        </p:blipFill>
        <p:spPr>
          <a:xfrm>
            <a:off x="6816080" y="4062670"/>
            <a:ext cx="3220864" cy="2093562"/>
          </a:xfrm>
          <a:prstGeom prst="rect">
            <a:avLst/>
          </a:prstGeom>
        </p:spPr>
      </p:pic>
      <p:pic>
        <p:nvPicPr>
          <p:cNvPr id="7" name="Picture 6"/>
          <p:cNvPicPr>
            <a:picLocks noChangeAspect="1"/>
          </p:cNvPicPr>
          <p:nvPr/>
        </p:nvPicPr>
        <p:blipFill>
          <a:blip r:embed="rId5"/>
          <a:stretch>
            <a:fillRect/>
          </a:stretch>
        </p:blipFill>
        <p:spPr>
          <a:xfrm>
            <a:off x="2286000" y="4518412"/>
            <a:ext cx="2591048" cy="1729906"/>
          </a:xfrm>
          <a:prstGeom prst="rect">
            <a:avLst/>
          </a:prstGeom>
        </p:spPr>
      </p:pic>
      <p:sp>
        <p:nvSpPr>
          <p:cNvPr id="11" name="TextBox 10"/>
          <p:cNvSpPr txBox="1"/>
          <p:nvPr/>
        </p:nvSpPr>
        <p:spPr>
          <a:xfrm>
            <a:off x="6168008" y="1578278"/>
            <a:ext cx="4248472" cy="369332"/>
          </a:xfrm>
          <a:prstGeom prst="rect">
            <a:avLst/>
          </a:prstGeom>
          <a:noFill/>
        </p:spPr>
        <p:txBody>
          <a:bodyPr wrap="square" rtlCol="0">
            <a:spAutoFit/>
          </a:bodyPr>
          <a:lstStyle/>
          <a:p>
            <a:pPr algn="ctr"/>
            <a:r>
              <a:rPr lang="en-US" dirty="0" err="1"/>
              <a:t>GridION</a:t>
            </a:r>
            <a:endParaRPr lang="en-US" dirty="0"/>
          </a:p>
        </p:txBody>
      </p:sp>
      <p:sp>
        <p:nvSpPr>
          <p:cNvPr id="13" name="TextBox 12"/>
          <p:cNvSpPr txBox="1"/>
          <p:nvPr/>
        </p:nvSpPr>
        <p:spPr>
          <a:xfrm>
            <a:off x="2423592" y="3933056"/>
            <a:ext cx="2592288" cy="369332"/>
          </a:xfrm>
          <a:prstGeom prst="rect">
            <a:avLst/>
          </a:prstGeom>
          <a:noFill/>
        </p:spPr>
        <p:txBody>
          <a:bodyPr wrap="square" rtlCol="0">
            <a:spAutoFit/>
          </a:bodyPr>
          <a:lstStyle/>
          <a:p>
            <a:pPr algn="ctr"/>
            <a:r>
              <a:rPr lang="en-US" dirty="0" err="1"/>
              <a:t>MinION</a:t>
            </a:r>
            <a:endParaRPr lang="en-US" dirty="0"/>
          </a:p>
        </p:txBody>
      </p:sp>
      <p:sp>
        <p:nvSpPr>
          <p:cNvPr id="16" name="TextBox 15"/>
          <p:cNvSpPr txBox="1"/>
          <p:nvPr/>
        </p:nvSpPr>
        <p:spPr>
          <a:xfrm>
            <a:off x="6816080" y="4149080"/>
            <a:ext cx="3168352" cy="369332"/>
          </a:xfrm>
          <a:prstGeom prst="rect">
            <a:avLst/>
          </a:prstGeom>
          <a:noFill/>
        </p:spPr>
        <p:txBody>
          <a:bodyPr wrap="square" rtlCol="0">
            <a:spAutoFit/>
          </a:bodyPr>
          <a:lstStyle/>
          <a:p>
            <a:pPr algn="ctr"/>
            <a:r>
              <a:rPr lang="en-US" dirty="0" err="1"/>
              <a:t>PromethION</a:t>
            </a:r>
            <a:endParaRPr lang="en-US" dirty="0"/>
          </a:p>
        </p:txBody>
      </p:sp>
    </p:spTree>
    <p:extLst>
      <p:ext uri="{BB962C8B-B14F-4D97-AF65-F5344CB8AC3E}">
        <p14:creationId xmlns:p14="http://schemas.microsoft.com/office/powerpoint/2010/main" val="710258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5C7E1-22A8-2EEE-767F-2DC3E454E2CC}"/>
              </a:ext>
            </a:extLst>
          </p:cNvPr>
          <p:cNvSpPr>
            <a:spLocks noGrp="1"/>
          </p:cNvSpPr>
          <p:nvPr>
            <p:ph type="title"/>
          </p:nvPr>
        </p:nvSpPr>
        <p:spPr/>
        <p:txBody>
          <a:bodyPr/>
          <a:lstStyle/>
          <a:p>
            <a:r>
              <a:rPr lang="en-TZ" b="1" dirty="0">
                <a:latin typeface="Times New Roman" panose="02020603050405020304" pitchFamily="18" charset="0"/>
                <a:cs typeface="Times New Roman" panose="02020603050405020304" pitchFamily="18" charset="0"/>
              </a:rPr>
              <a:t>Analysis of Seq</a:t>
            </a:r>
            <a:r>
              <a:rPr lang="en-GB" b="1" dirty="0">
                <a:latin typeface="Times New Roman" panose="02020603050405020304" pitchFamily="18" charset="0"/>
                <a:cs typeface="Times New Roman" panose="02020603050405020304" pitchFamily="18" charset="0"/>
              </a:rPr>
              <a:t>u</a:t>
            </a:r>
            <a:r>
              <a:rPr lang="en-TZ" b="1" dirty="0">
                <a:latin typeface="Times New Roman" panose="02020603050405020304" pitchFamily="18" charset="0"/>
                <a:cs typeface="Times New Roman" panose="02020603050405020304" pitchFamily="18" charset="0"/>
              </a:rPr>
              <a:t>enced Data </a:t>
            </a:r>
          </a:p>
        </p:txBody>
      </p:sp>
      <p:sp>
        <p:nvSpPr>
          <p:cNvPr id="3" name="Content Placeholder 2">
            <a:extLst>
              <a:ext uri="{FF2B5EF4-FFF2-40B4-BE49-F238E27FC236}">
                <a16:creationId xmlns:a16="http://schemas.microsoft.com/office/drawing/2014/main" id="{723B227E-7C68-7240-3006-52E52CF43A2E}"/>
              </a:ext>
            </a:extLst>
          </p:cNvPr>
          <p:cNvSpPr>
            <a:spLocks noGrp="1"/>
          </p:cNvSpPr>
          <p:nvPr>
            <p:ph idx="1"/>
          </p:nvPr>
        </p:nvSpPr>
        <p:spPr/>
        <p:txBody>
          <a:bodyPr/>
          <a:lstStyle/>
          <a:p>
            <a:r>
              <a:rPr lang="en-GB" dirty="0">
                <a:solidFill>
                  <a:srgbClr val="000000"/>
                </a:solidFill>
                <a:latin typeface="Times New Roman" panose="02020603050405020304" pitchFamily="18" charset="0"/>
                <a:cs typeface="Times New Roman" panose="02020603050405020304" pitchFamily="18" charset="0"/>
              </a:rPr>
              <a:t>A</a:t>
            </a:r>
            <a:r>
              <a:rPr lang="en-GB" b="0" i="0" dirty="0">
                <a:solidFill>
                  <a:srgbClr val="000000"/>
                </a:solidFill>
                <a:effectLst/>
                <a:latin typeface="Times New Roman" panose="02020603050405020304" pitchFamily="18" charset="0"/>
                <a:cs typeface="Times New Roman" panose="02020603050405020304" pitchFamily="18" charset="0"/>
              </a:rPr>
              <a:t>nalysis of sequenced data requires expertise in bioinformatics, computational biology, statistics, and molecular biology, as well as access to high-performance computing resources and bioinformatics software tools.</a:t>
            </a:r>
          </a:p>
          <a:p>
            <a:pPr marL="0" indent="0">
              <a:buNone/>
            </a:pPr>
            <a:endParaRPr lang="en-GB" dirty="0">
              <a:solidFill>
                <a:srgbClr val="000000"/>
              </a:solidFill>
              <a:latin typeface="Times New Roman" panose="02020603050405020304" pitchFamily="18" charset="0"/>
              <a:cs typeface="Times New Roman" panose="02020603050405020304" pitchFamily="18" charset="0"/>
            </a:endParaRPr>
          </a:p>
          <a:p>
            <a:r>
              <a:rPr lang="en-GB" b="0" i="0" dirty="0">
                <a:solidFill>
                  <a:srgbClr val="000000"/>
                </a:solidFill>
                <a:effectLst/>
                <a:latin typeface="Times New Roman" panose="02020603050405020304" pitchFamily="18" charset="0"/>
                <a:cs typeface="Times New Roman" panose="02020603050405020304" pitchFamily="18" charset="0"/>
              </a:rPr>
              <a:t>-a critical role in advancing our understanding of genomics, genetics, and biological processes, and facilitates discoveries in fields such as personalized medicine, agriculture, evolutionary biology, and beyond.</a:t>
            </a:r>
          </a:p>
          <a:p>
            <a:pPr marL="0" indent="0">
              <a:buNone/>
            </a:pPr>
            <a:endParaRPr lang="en-TZ" dirty="0"/>
          </a:p>
        </p:txBody>
      </p:sp>
    </p:spTree>
    <p:extLst>
      <p:ext uri="{BB962C8B-B14F-4D97-AF65-F5344CB8AC3E}">
        <p14:creationId xmlns:p14="http://schemas.microsoft.com/office/powerpoint/2010/main" val="3677932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34E8C-FBE8-3794-9245-005C9F7918AF}"/>
              </a:ext>
            </a:extLst>
          </p:cNvPr>
          <p:cNvSpPr>
            <a:spLocks noGrp="1"/>
          </p:cNvSpPr>
          <p:nvPr>
            <p:ph type="title"/>
          </p:nvPr>
        </p:nvSpPr>
        <p:spPr>
          <a:xfrm>
            <a:off x="838200" y="196252"/>
            <a:ext cx="10515600" cy="1045501"/>
          </a:xfrm>
        </p:spPr>
        <p:txBody>
          <a:bodyPr>
            <a:normAutofit fontScale="90000"/>
          </a:bodyPr>
          <a:lstStyle/>
          <a:p>
            <a:pPr algn="ctr"/>
            <a:br>
              <a:rPr lang="en-TZ" dirty="0"/>
            </a:br>
            <a:endParaRPr lang="en-TZ" dirty="0"/>
          </a:p>
        </p:txBody>
      </p:sp>
      <p:sp>
        <p:nvSpPr>
          <p:cNvPr id="4" name="Content Placeholder 3">
            <a:extLst>
              <a:ext uri="{FF2B5EF4-FFF2-40B4-BE49-F238E27FC236}">
                <a16:creationId xmlns:a16="http://schemas.microsoft.com/office/drawing/2014/main" id="{DC64F11D-8C6F-227A-A53C-8D3D8225E95F}"/>
              </a:ext>
            </a:extLst>
          </p:cNvPr>
          <p:cNvSpPr>
            <a:spLocks noGrp="1"/>
          </p:cNvSpPr>
          <p:nvPr>
            <p:ph sz="half" idx="1"/>
          </p:nvPr>
        </p:nvSpPr>
        <p:spPr>
          <a:xfrm>
            <a:off x="914400" y="196252"/>
            <a:ext cx="9909313" cy="646331"/>
          </a:xfrm>
        </p:spPr>
        <p:txBody>
          <a:bodyPr>
            <a:normAutofit/>
          </a:bodyPr>
          <a:lstStyle/>
          <a:p>
            <a:pPr marL="0" indent="0" algn="ctr">
              <a:buNone/>
            </a:pPr>
            <a:endParaRPr lang="en-TZ" sz="3500" dirty="0"/>
          </a:p>
          <a:p>
            <a:pPr marL="0" indent="0" algn="ctr">
              <a:buNone/>
            </a:pPr>
            <a:endParaRPr lang="en-TZ" sz="3500" dirty="0"/>
          </a:p>
          <a:p>
            <a:pPr marL="0" indent="0" algn="ctr">
              <a:buNone/>
            </a:pPr>
            <a:endParaRPr lang="en-TZ" sz="9600" b="1" dirty="0"/>
          </a:p>
        </p:txBody>
      </p:sp>
      <p:graphicFrame>
        <p:nvGraphicFramePr>
          <p:cNvPr id="6" name="Content Placeholder 5">
            <a:extLst>
              <a:ext uri="{FF2B5EF4-FFF2-40B4-BE49-F238E27FC236}">
                <a16:creationId xmlns:a16="http://schemas.microsoft.com/office/drawing/2014/main" id="{CF2B4D9C-A1F8-9711-0723-838B5A823CB4}"/>
              </a:ext>
            </a:extLst>
          </p:cNvPr>
          <p:cNvGraphicFramePr>
            <a:graphicFrameLocks noGrp="1"/>
          </p:cNvGraphicFramePr>
          <p:nvPr>
            <p:ph sz="half" idx="2"/>
          </p:nvPr>
        </p:nvGraphicFramePr>
        <p:xfrm>
          <a:off x="914400" y="2466147"/>
          <a:ext cx="5181600" cy="3063035"/>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C7630AB6-24D4-2A1C-B43D-4A0FF5486C5C}"/>
              </a:ext>
            </a:extLst>
          </p:cNvPr>
          <p:cNvSpPr txBox="1"/>
          <p:nvPr/>
        </p:nvSpPr>
        <p:spPr>
          <a:xfrm>
            <a:off x="1076739" y="5529182"/>
            <a:ext cx="5355953" cy="646331"/>
          </a:xfrm>
          <a:prstGeom prst="rect">
            <a:avLst/>
          </a:prstGeom>
          <a:noFill/>
        </p:spPr>
        <p:txBody>
          <a:bodyPr wrap="none" rtlCol="0">
            <a:spAutoFit/>
          </a:bodyPr>
          <a:lstStyle/>
          <a:p>
            <a:r>
              <a:rPr lang="en-US" sz="1800" dirty="0">
                <a:solidFill>
                  <a:srgbClr val="558ED5"/>
                </a:solidFill>
                <a:latin typeface="Century Gothic"/>
                <a:cs typeface="Century Gothic"/>
              </a:rPr>
              <a:t>Multilocus sequence typing (MLST) of </a:t>
            </a:r>
            <a:r>
              <a:rPr lang="en-US" sz="1800" i="1" dirty="0">
                <a:solidFill>
                  <a:srgbClr val="558ED5"/>
                </a:solidFill>
                <a:latin typeface="Century Gothic"/>
                <a:cs typeface="Century Gothic"/>
              </a:rPr>
              <a:t>S.aureus </a:t>
            </a:r>
          </a:p>
          <a:p>
            <a:r>
              <a:rPr lang="en-US" sz="1800" dirty="0">
                <a:solidFill>
                  <a:srgbClr val="558ED5"/>
                </a:solidFill>
                <a:latin typeface="Century Gothic"/>
                <a:cs typeface="Century Gothic"/>
              </a:rPr>
              <a:t>from clinical samples </a:t>
            </a:r>
            <a:endParaRPr lang="en-TZ" dirty="0"/>
          </a:p>
        </p:txBody>
      </p:sp>
      <p:graphicFrame>
        <p:nvGraphicFramePr>
          <p:cNvPr id="9" name="Content Placeholder 4">
            <a:extLst>
              <a:ext uri="{FF2B5EF4-FFF2-40B4-BE49-F238E27FC236}">
                <a16:creationId xmlns:a16="http://schemas.microsoft.com/office/drawing/2014/main" id="{AF5C1B01-E70E-328D-E711-49FE8CB3405B}"/>
              </a:ext>
            </a:extLst>
          </p:cNvPr>
          <p:cNvGraphicFramePr>
            <a:graphicFrameLocks/>
          </p:cNvGraphicFramePr>
          <p:nvPr/>
        </p:nvGraphicFramePr>
        <p:xfrm>
          <a:off x="6432692" y="2282055"/>
          <a:ext cx="5022574" cy="3247127"/>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A213AB82-5C3E-7BF5-007B-167B4D85C2DA}"/>
              </a:ext>
            </a:extLst>
          </p:cNvPr>
          <p:cNvSpPr txBox="1"/>
          <p:nvPr/>
        </p:nvSpPr>
        <p:spPr>
          <a:xfrm>
            <a:off x="7620000" y="5752308"/>
            <a:ext cx="3252814" cy="369332"/>
          </a:xfrm>
          <a:prstGeom prst="rect">
            <a:avLst/>
          </a:prstGeom>
          <a:noFill/>
        </p:spPr>
        <p:txBody>
          <a:bodyPr wrap="none" rtlCol="0">
            <a:spAutoFit/>
          </a:bodyPr>
          <a:lstStyle/>
          <a:p>
            <a:r>
              <a:rPr lang="en-US" sz="1800" dirty="0">
                <a:solidFill>
                  <a:srgbClr val="558ED5"/>
                </a:solidFill>
                <a:latin typeface="Century Gothic"/>
                <a:cs typeface="Century Gothic"/>
              </a:rPr>
              <a:t>Antibiotic resistance genes </a:t>
            </a:r>
            <a:endParaRPr lang="en-TZ" dirty="0"/>
          </a:p>
        </p:txBody>
      </p:sp>
      <p:sp>
        <p:nvSpPr>
          <p:cNvPr id="3" name="TextBox 2">
            <a:extLst>
              <a:ext uri="{FF2B5EF4-FFF2-40B4-BE49-F238E27FC236}">
                <a16:creationId xmlns:a16="http://schemas.microsoft.com/office/drawing/2014/main" id="{22603DDA-A6F7-E1F8-3239-40884EAA6889}"/>
              </a:ext>
            </a:extLst>
          </p:cNvPr>
          <p:cNvSpPr txBox="1"/>
          <p:nvPr/>
        </p:nvSpPr>
        <p:spPr>
          <a:xfrm>
            <a:off x="2217374" y="226744"/>
            <a:ext cx="8128507" cy="707886"/>
          </a:xfrm>
          <a:prstGeom prst="rect">
            <a:avLst/>
          </a:prstGeom>
          <a:noFill/>
        </p:spPr>
        <p:txBody>
          <a:bodyPr wrap="none" rtlCol="0">
            <a:spAutoFit/>
          </a:bodyPr>
          <a:lstStyle/>
          <a:p>
            <a:r>
              <a:rPr lang="en-TZ" sz="4000" b="1" dirty="0">
                <a:latin typeface="Times New Roman" panose="02020603050405020304" pitchFamily="18" charset="0"/>
                <a:cs typeface="Times New Roman" panose="02020603050405020304" pitchFamily="18" charset="0"/>
              </a:rPr>
              <a:t>Typing and de</a:t>
            </a:r>
            <a:r>
              <a:rPr lang="en-GB" sz="4000" b="1" dirty="0">
                <a:latin typeface="Times New Roman" panose="02020603050405020304" pitchFamily="18" charset="0"/>
                <a:cs typeface="Times New Roman" panose="02020603050405020304" pitchFamily="18" charset="0"/>
              </a:rPr>
              <a:t>te</a:t>
            </a:r>
            <a:r>
              <a:rPr lang="en-TZ" sz="4000" b="1" dirty="0">
                <a:latin typeface="Times New Roman" panose="02020603050405020304" pitchFamily="18" charset="0"/>
                <a:cs typeface="Times New Roman" panose="02020603050405020304" pitchFamily="18" charset="0"/>
              </a:rPr>
              <a:t>ction of AMR genes </a:t>
            </a:r>
          </a:p>
        </p:txBody>
      </p:sp>
    </p:spTree>
    <p:extLst>
      <p:ext uri="{BB962C8B-B14F-4D97-AF65-F5344CB8AC3E}">
        <p14:creationId xmlns:p14="http://schemas.microsoft.com/office/powerpoint/2010/main" val="2704572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17A33E6-ADF0-D345-9AAA-46A9B53E4162}" type="datetime1">
              <a:rPr lang="en-US" smtClean="0"/>
              <a:t>3/18/24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F1E616F-7950-D84A-B86E-3484299CC4B0}" type="slidenum">
              <a:rPr lang="en-US" smtClean="0"/>
              <a:t>23</a:t>
            </a:fld>
            <a:endParaRPr lang="en-US"/>
          </a:p>
        </p:txBody>
      </p:sp>
      <p:sp>
        <p:nvSpPr>
          <p:cNvPr id="8" name="TextBox 7"/>
          <p:cNvSpPr txBox="1"/>
          <p:nvPr/>
        </p:nvSpPr>
        <p:spPr>
          <a:xfrm>
            <a:off x="13022712" y="5141188"/>
            <a:ext cx="184666" cy="369332"/>
          </a:xfrm>
          <a:prstGeom prst="rect">
            <a:avLst/>
          </a:prstGeom>
          <a:noFill/>
        </p:spPr>
        <p:txBody>
          <a:bodyPr wrap="none" rtlCol="0">
            <a:spAutoFit/>
          </a:bodyPr>
          <a:lstStyle/>
          <a:p>
            <a:endParaRPr lang="en-US" dirty="0"/>
          </a:p>
        </p:txBody>
      </p:sp>
      <p:pic>
        <p:nvPicPr>
          <p:cNvPr id="3" name="Content Placeholder 6" descr="JACBAUMABIICSI_29THOCTBER18.. 3.tiff">
            <a:extLst>
              <a:ext uri="{FF2B5EF4-FFF2-40B4-BE49-F238E27FC236}">
                <a16:creationId xmlns:a16="http://schemas.microsoft.com/office/drawing/2014/main" id="{EFFD007A-6A52-A21D-D24D-3D2A25C0F81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776" r="-14260"/>
          <a:stretch/>
        </p:blipFill>
        <p:spPr>
          <a:xfrm>
            <a:off x="431972" y="799682"/>
            <a:ext cx="3762769" cy="4632851"/>
          </a:xfrm>
        </p:spPr>
      </p:pic>
      <p:pic>
        <p:nvPicPr>
          <p:cNvPr id="10" name="Picture 9">
            <a:extLst>
              <a:ext uri="{FF2B5EF4-FFF2-40B4-BE49-F238E27FC236}">
                <a16:creationId xmlns:a16="http://schemas.microsoft.com/office/drawing/2014/main" id="{99E77C8F-CB61-C5B7-1F53-F9DAAA7AB4A9}"/>
              </a:ext>
            </a:extLst>
          </p:cNvPr>
          <p:cNvPicPr>
            <a:picLocks noChangeAspect="1"/>
          </p:cNvPicPr>
          <p:nvPr/>
        </p:nvPicPr>
        <p:blipFill>
          <a:blip r:embed="rId3"/>
          <a:stretch>
            <a:fillRect/>
          </a:stretch>
        </p:blipFill>
        <p:spPr>
          <a:xfrm>
            <a:off x="5169803" y="1006345"/>
            <a:ext cx="5218253" cy="4019835"/>
          </a:xfrm>
          <a:prstGeom prst="rect">
            <a:avLst/>
          </a:prstGeom>
        </p:spPr>
      </p:pic>
      <p:sp>
        <p:nvSpPr>
          <p:cNvPr id="11" name="TextBox 10">
            <a:extLst>
              <a:ext uri="{FF2B5EF4-FFF2-40B4-BE49-F238E27FC236}">
                <a16:creationId xmlns:a16="http://schemas.microsoft.com/office/drawing/2014/main" id="{A5F07703-0156-2A6D-20AF-0D76DCDB4130}"/>
              </a:ext>
            </a:extLst>
          </p:cNvPr>
          <p:cNvSpPr txBox="1"/>
          <p:nvPr/>
        </p:nvSpPr>
        <p:spPr>
          <a:xfrm>
            <a:off x="7571098" y="173544"/>
            <a:ext cx="3782702" cy="461665"/>
          </a:xfrm>
          <a:prstGeom prst="rect">
            <a:avLst/>
          </a:prstGeom>
          <a:noFill/>
        </p:spPr>
        <p:txBody>
          <a:bodyPr wrap="none" rtlCol="0">
            <a:spAutoFit/>
          </a:bodyPr>
          <a:lstStyle/>
          <a:p>
            <a:r>
              <a:rPr lang="en-TZ" sz="2400" dirty="0"/>
              <a:t>Detection of new pathogens </a:t>
            </a:r>
          </a:p>
        </p:txBody>
      </p:sp>
      <p:sp>
        <p:nvSpPr>
          <p:cNvPr id="14" name="TextBox 13">
            <a:extLst>
              <a:ext uri="{FF2B5EF4-FFF2-40B4-BE49-F238E27FC236}">
                <a16:creationId xmlns:a16="http://schemas.microsoft.com/office/drawing/2014/main" id="{3BDA92AC-D9EA-6B01-C00A-979867DC37A1}"/>
              </a:ext>
            </a:extLst>
          </p:cNvPr>
          <p:cNvSpPr txBox="1"/>
          <p:nvPr/>
        </p:nvSpPr>
        <p:spPr>
          <a:xfrm>
            <a:off x="281063" y="264072"/>
            <a:ext cx="5218253" cy="461665"/>
          </a:xfrm>
          <a:prstGeom prst="rect">
            <a:avLst/>
          </a:prstGeom>
          <a:noFill/>
        </p:spPr>
        <p:txBody>
          <a:bodyPr wrap="square" rtlCol="0">
            <a:spAutoFit/>
          </a:bodyPr>
          <a:lstStyle/>
          <a:p>
            <a:r>
              <a:rPr lang="en-TZ" sz="2400" dirty="0"/>
              <a:t>Molecular relatedness of pathogens </a:t>
            </a:r>
          </a:p>
        </p:txBody>
      </p:sp>
      <p:sp>
        <p:nvSpPr>
          <p:cNvPr id="15" name="TextBox 14">
            <a:extLst>
              <a:ext uri="{FF2B5EF4-FFF2-40B4-BE49-F238E27FC236}">
                <a16:creationId xmlns:a16="http://schemas.microsoft.com/office/drawing/2014/main" id="{0F32CE9C-2250-1DC4-A1B5-79658D9B3DFF}"/>
              </a:ext>
            </a:extLst>
          </p:cNvPr>
          <p:cNvSpPr txBox="1"/>
          <p:nvPr/>
        </p:nvSpPr>
        <p:spPr>
          <a:xfrm>
            <a:off x="431972" y="5340443"/>
            <a:ext cx="3950120" cy="338554"/>
          </a:xfrm>
          <a:prstGeom prst="rect">
            <a:avLst/>
          </a:prstGeom>
          <a:noFill/>
        </p:spPr>
        <p:txBody>
          <a:bodyPr wrap="none" rtlCol="0">
            <a:spAutoFit/>
          </a:bodyPr>
          <a:lstStyle/>
          <a:p>
            <a:r>
              <a:rPr lang="en-US" sz="1600" b="1" dirty="0">
                <a:solidFill>
                  <a:srgbClr val="558ED5"/>
                </a:solidFill>
                <a:latin typeface="Century Gothic"/>
                <a:cs typeface="Century Gothic"/>
              </a:rPr>
              <a:t>SNP-Phylogenetic tree  (</a:t>
            </a:r>
            <a:r>
              <a:rPr lang="en-US" sz="1600" b="1" i="1" dirty="0">
                <a:solidFill>
                  <a:srgbClr val="558ED5"/>
                </a:solidFill>
                <a:latin typeface="Century Gothic"/>
                <a:cs typeface="Century Gothic"/>
              </a:rPr>
              <a:t>A.baumannii</a:t>
            </a:r>
            <a:r>
              <a:rPr lang="en-US" sz="1600" b="1" dirty="0">
                <a:solidFill>
                  <a:srgbClr val="558ED5"/>
                </a:solidFill>
                <a:latin typeface="Century Gothic"/>
                <a:cs typeface="Century Gothic"/>
              </a:rPr>
              <a:t>)</a:t>
            </a:r>
            <a:endParaRPr lang="en-US" sz="1600" dirty="0">
              <a:solidFill>
                <a:srgbClr val="558ED5"/>
              </a:solidFill>
            </a:endParaRPr>
          </a:p>
        </p:txBody>
      </p:sp>
    </p:spTree>
    <p:extLst>
      <p:ext uri="{BB962C8B-B14F-4D97-AF65-F5344CB8AC3E}">
        <p14:creationId xmlns:p14="http://schemas.microsoft.com/office/powerpoint/2010/main" val="23402191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11" descr="Macintosh HD:Users:HJHK:Desktop:usa300_snp6.tiff"/>
          <p:cNvPicPr>
            <a:picLocks noGrp="1"/>
          </p:cNvPicPr>
          <p:nvPr>
            <p:ph idx="1"/>
          </p:nvPr>
        </p:nvPicPr>
        <p:blipFill>
          <a:blip r:embed="rId2">
            <a:extLst>
              <a:ext uri="{28A0092B-C50C-407E-A947-70E740481C1C}">
                <a14:useLocalDpi xmlns:a14="http://schemas.microsoft.com/office/drawing/2010/main" val="0"/>
              </a:ext>
            </a:extLst>
          </a:blip>
          <a:srcRect t="22736" b="22736"/>
          <a:stretch>
            <a:fillRect/>
          </a:stretch>
        </p:blipFill>
        <p:spPr bwMode="auto">
          <a:xfrm>
            <a:off x="1981200" y="1047751"/>
            <a:ext cx="8026400" cy="5375275"/>
          </a:xfrm>
          <a:prstGeom prst="rect">
            <a:avLst/>
          </a:prstGeom>
          <a:noFill/>
          <a:ln>
            <a:noFill/>
          </a:ln>
        </p:spPr>
      </p:pic>
      <p:sp>
        <p:nvSpPr>
          <p:cNvPr id="5" name="TextBox 4"/>
          <p:cNvSpPr txBox="1"/>
          <p:nvPr/>
        </p:nvSpPr>
        <p:spPr>
          <a:xfrm>
            <a:off x="3620046" y="209593"/>
            <a:ext cx="6916952" cy="523220"/>
          </a:xfrm>
          <a:prstGeom prst="rect">
            <a:avLst/>
          </a:prstGeom>
          <a:noFill/>
        </p:spPr>
        <p:txBody>
          <a:bodyPr wrap="square" rtlCol="0">
            <a:spAutoFit/>
          </a:bodyPr>
          <a:lstStyle/>
          <a:p>
            <a:r>
              <a:rPr lang="en-US" sz="2800" dirty="0">
                <a:solidFill>
                  <a:srgbClr val="558ED5"/>
                </a:solidFill>
                <a:latin typeface="Century Gothic"/>
                <a:cs typeface="Century Gothic"/>
              </a:rPr>
              <a:t> SNP-Phylogenetic tree </a:t>
            </a:r>
            <a:endParaRPr lang="en-US" sz="2800" dirty="0">
              <a:solidFill>
                <a:srgbClr val="558ED5"/>
              </a:solidFill>
            </a:endParaRPr>
          </a:p>
        </p:txBody>
      </p:sp>
      <p:sp>
        <p:nvSpPr>
          <p:cNvPr id="6" name="Donut 5"/>
          <p:cNvSpPr/>
          <p:nvPr/>
        </p:nvSpPr>
        <p:spPr>
          <a:xfrm>
            <a:off x="6868892" y="3439789"/>
            <a:ext cx="2416617" cy="1837019"/>
          </a:xfrm>
          <a:prstGeom prst="donut">
            <a:avLst>
              <a:gd name="adj" fmla="val 15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Slide Number Placeholder 1"/>
          <p:cNvSpPr>
            <a:spLocks noGrp="1"/>
          </p:cNvSpPr>
          <p:nvPr>
            <p:ph type="sldNum" sz="quarter" idx="12"/>
          </p:nvPr>
        </p:nvSpPr>
        <p:spPr/>
        <p:txBody>
          <a:bodyPr/>
          <a:lstStyle/>
          <a:p>
            <a:fld id="{2F1E616F-7950-D84A-B86E-3484299CC4B0}" type="slidenum">
              <a:rPr lang="en-US" smtClean="0"/>
              <a:t>24</a:t>
            </a:fld>
            <a:endParaRPr lang="en-US"/>
          </a:p>
        </p:txBody>
      </p:sp>
      <p:sp>
        <p:nvSpPr>
          <p:cNvPr id="3" name="Footer Placeholder 2"/>
          <p:cNvSpPr>
            <a:spLocks noGrp="1"/>
          </p:cNvSpPr>
          <p:nvPr>
            <p:ph type="ftr" sz="quarter" idx="11"/>
          </p:nvPr>
        </p:nvSpPr>
        <p:spPr/>
        <p:txBody>
          <a:bodyPr/>
          <a:lstStyle/>
          <a:p>
            <a:endParaRPr lang="en-US" sz="1400" dirty="0">
              <a:solidFill>
                <a:srgbClr val="558ED5"/>
              </a:solidFill>
            </a:endParaRPr>
          </a:p>
          <a:p>
            <a:endParaRPr lang="en-US" dirty="0"/>
          </a:p>
        </p:txBody>
      </p:sp>
      <p:sp>
        <p:nvSpPr>
          <p:cNvPr id="7" name="Date Placeholder 6"/>
          <p:cNvSpPr>
            <a:spLocks noGrp="1"/>
          </p:cNvSpPr>
          <p:nvPr>
            <p:ph type="dt" sz="half" idx="10"/>
          </p:nvPr>
        </p:nvSpPr>
        <p:spPr/>
        <p:txBody>
          <a:bodyPr/>
          <a:lstStyle/>
          <a:p>
            <a:fld id="{AED97177-2992-7D46-AF9F-8597FBFF03CC}" type="datetime1">
              <a:rPr lang="en-US" smtClean="0"/>
              <a:t>3/18/24</a:t>
            </a:fld>
            <a:endParaRPr lang="en-US"/>
          </a:p>
        </p:txBody>
      </p:sp>
      <p:cxnSp>
        <p:nvCxnSpPr>
          <p:cNvPr id="11" name="Straight Arrow Connector 10"/>
          <p:cNvCxnSpPr/>
          <p:nvPr/>
        </p:nvCxnSpPr>
        <p:spPr>
          <a:xfrm flipH="1" flipV="1">
            <a:off x="7021581" y="4999406"/>
            <a:ext cx="728908" cy="10048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Footer Placeholder 2"/>
          <p:cNvSpPr txBox="1">
            <a:spLocks/>
          </p:cNvSpPr>
          <p:nvPr/>
        </p:nvSpPr>
        <p:spPr>
          <a:xfrm>
            <a:off x="7021581" y="6015884"/>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b="1" dirty="0">
                <a:solidFill>
                  <a:srgbClr val="558ED5"/>
                </a:solidFill>
                <a:latin typeface="Century Gothic"/>
                <a:cs typeface="Century Gothic"/>
              </a:rPr>
              <a:t>USA500_2395 </a:t>
            </a:r>
          </a:p>
          <a:p>
            <a:endParaRPr lang="en-US" dirty="0"/>
          </a:p>
        </p:txBody>
      </p:sp>
    </p:spTree>
    <p:extLst>
      <p:ext uri="{BB962C8B-B14F-4D97-AF65-F5344CB8AC3E}">
        <p14:creationId xmlns:p14="http://schemas.microsoft.com/office/powerpoint/2010/main" val="357169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9"/>
            <a:ext cx="8229600" cy="563733"/>
          </a:xfrm>
        </p:spPr>
        <p:txBody>
          <a:bodyPr>
            <a:noAutofit/>
          </a:bodyPr>
          <a:lstStyle/>
          <a:p>
            <a:r>
              <a:rPr lang="en-US" sz="3200" b="1" dirty="0">
                <a:solidFill>
                  <a:srgbClr val="558ED5"/>
                </a:solidFill>
                <a:latin typeface="Century Gothic"/>
                <a:cs typeface="Century Gothic"/>
              </a:rPr>
              <a:t>Bayesian Evolutionary Analysis Sampling Tree </a:t>
            </a:r>
            <a:endParaRPr lang="en-US" sz="3200" dirty="0"/>
          </a:p>
        </p:txBody>
      </p:sp>
      <p:sp>
        <p:nvSpPr>
          <p:cNvPr id="4" name="Date Placeholder 3"/>
          <p:cNvSpPr>
            <a:spLocks noGrp="1"/>
          </p:cNvSpPr>
          <p:nvPr>
            <p:ph type="dt" sz="half" idx="10"/>
          </p:nvPr>
        </p:nvSpPr>
        <p:spPr/>
        <p:txBody>
          <a:bodyPr/>
          <a:lstStyle/>
          <a:p>
            <a:fld id="{017A33E6-ADF0-D345-9AAA-46A9B53E4162}" type="datetime1">
              <a:rPr lang="en-US" smtClean="0"/>
              <a:t>3/18/24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1E616F-7950-D84A-B86E-3484299CC4B0}" type="slidenum">
              <a:rPr lang="en-US" smtClean="0"/>
              <a:t>25</a:t>
            </a:fld>
            <a:endParaRPr lang="en-US"/>
          </a:p>
        </p:txBody>
      </p:sp>
      <p:pic>
        <p:nvPicPr>
          <p:cNvPr id="7" name="Picture 6" descr="BEAST500node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59" y="641107"/>
            <a:ext cx="7847283" cy="6216893"/>
          </a:xfrm>
          <a:prstGeom prst="rect">
            <a:avLst/>
          </a:prstGeom>
        </p:spPr>
      </p:pic>
      <p:sp>
        <p:nvSpPr>
          <p:cNvPr id="8" name="Donut 7"/>
          <p:cNvSpPr/>
          <p:nvPr/>
        </p:nvSpPr>
        <p:spPr>
          <a:xfrm>
            <a:off x="5864047" y="5525563"/>
            <a:ext cx="2515257" cy="1195912"/>
          </a:xfrm>
          <a:prstGeom prst="donut">
            <a:avLst>
              <a:gd name="adj" fmla="val 1962"/>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lumMod val="40000"/>
                  <a:lumOff val="60000"/>
                </a:schemeClr>
              </a:solidFill>
            </a:endParaRPr>
          </a:p>
        </p:txBody>
      </p:sp>
      <p:sp>
        <p:nvSpPr>
          <p:cNvPr id="9" name="TextBox 8"/>
          <p:cNvSpPr txBox="1"/>
          <p:nvPr/>
        </p:nvSpPr>
        <p:spPr>
          <a:xfrm>
            <a:off x="8237428" y="5577055"/>
            <a:ext cx="2392677" cy="369332"/>
          </a:xfrm>
          <a:prstGeom prst="rect">
            <a:avLst/>
          </a:prstGeom>
          <a:noFill/>
        </p:spPr>
        <p:txBody>
          <a:bodyPr wrap="none" rtlCol="0">
            <a:spAutoFit/>
          </a:bodyPr>
          <a:lstStyle/>
          <a:p>
            <a:r>
              <a:rPr lang="en-US" dirty="0"/>
              <a:t>1.4x10</a:t>
            </a:r>
            <a:r>
              <a:rPr lang="en-US" baseline="30000" dirty="0"/>
              <a:t>-6</a:t>
            </a:r>
            <a:r>
              <a:rPr lang="en-US" dirty="0"/>
              <a:t> SNPs/Site/year</a:t>
            </a:r>
          </a:p>
        </p:txBody>
      </p:sp>
    </p:spTree>
    <p:extLst>
      <p:ext uri="{BB962C8B-B14F-4D97-AF65-F5344CB8AC3E}">
        <p14:creationId xmlns:p14="http://schemas.microsoft.com/office/powerpoint/2010/main" val="3748078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a:xfrm>
            <a:off x="2103059" y="518319"/>
            <a:ext cx="7620000" cy="487362"/>
          </a:xfrm>
        </p:spPr>
        <p:txBody>
          <a:bodyPr/>
          <a:lstStyle/>
          <a:p>
            <a:r>
              <a:rPr lang="en-GB" sz="2000" b="1" dirty="0">
                <a:solidFill>
                  <a:srgbClr val="8EB4E3"/>
                </a:solidFill>
                <a:latin typeface="Century Gothic" charset="0"/>
                <a:cs typeface="Century Gothic" charset="0"/>
              </a:rPr>
              <a:t>Mutations in fluoroquinolone resistance-determining genes </a:t>
            </a:r>
            <a:endParaRPr lang="en-US" sz="2000" b="1" dirty="0">
              <a:solidFill>
                <a:srgbClr val="8EB4E3"/>
              </a:solidFill>
              <a:latin typeface="Century Gothic" charset="0"/>
              <a:cs typeface="Century Gothic" charset="0"/>
            </a:endParaRPr>
          </a:p>
        </p:txBody>
      </p:sp>
      <p:graphicFrame>
        <p:nvGraphicFramePr>
          <p:cNvPr id="14340" name="Object 4"/>
          <p:cNvGraphicFramePr>
            <a:graphicFrameLocks noChangeAspect="1"/>
          </p:cNvGraphicFramePr>
          <p:nvPr/>
        </p:nvGraphicFramePr>
        <p:xfrm>
          <a:off x="2051738" y="1099519"/>
          <a:ext cx="8577263" cy="5269161"/>
        </p:xfrm>
        <a:graphic>
          <a:graphicData uri="http://schemas.openxmlformats.org/presentationml/2006/ole">
            <mc:AlternateContent xmlns:mc="http://schemas.openxmlformats.org/markup-compatibility/2006">
              <mc:Choice xmlns:v="urn:schemas-microsoft-com:vml" Requires="v">
                <p:oleObj name="Document" r:id="rId2" imgW="6273569" imgH="2844695" progId="Word.Document.12">
                  <p:embed/>
                </p:oleObj>
              </mc:Choice>
              <mc:Fallback>
                <p:oleObj name="Document" r:id="rId2" imgW="6273569" imgH="2844695" progId="Word.Document.12">
                  <p:embed/>
                  <p:pic>
                    <p:nvPicPr>
                      <p:cNvPr id="1434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38" y="1099519"/>
                        <a:ext cx="8577263" cy="5269161"/>
                      </a:xfrm>
                      <a:prstGeom prst="rect">
                        <a:avLst/>
                      </a:prstGeom>
                      <a:noFill/>
                      <a:ln>
                        <a:noFill/>
                      </a:ln>
                    </p:spPr>
                  </p:pic>
                </p:oleObj>
              </mc:Fallback>
            </mc:AlternateContent>
          </a:graphicData>
        </a:graphic>
      </p:graphicFrame>
      <p:sp>
        <p:nvSpPr>
          <p:cNvPr id="8" name="Frame 7"/>
          <p:cNvSpPr/>
          <p:nvPr/>
        </p:nvSpPr>
        <p:spPr>
          <a:xfrm>
            <a:off x="4953000" y="2359460"/>
            <a:ext cx="4114800" cy="533400"/>
          </a:xfrm>
          <a:prstGeom prst="frame">
            <a:avLst>
              <a:gd name="adj1" fmla="val 9524"/>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9" name="Frame 8"/>
          <p:cNvSpPr/>
          <p:nvPr/>
        </p:nvSpPr>
        <p:spPr>
          <a:xfrm>
            <a:off x="4800600" y="3365814"/>
            <a:ext cx="4343400" cy="1434786"/>
          </a:xfrm>
          <a:prstGeom prst="frame">
            <a:avLst>
              <a:gd name="adj1" fmla="val 5506"/>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2" name="Slide Number Placeholder 1"/>
          <p:cNvSpPr>
            <a:spLocks noGrp="1"/>
          </p:cNvSpPr>
          <p:nvPr>
            <p:ph type="sldNum" sz="quarter" idx="12"/>
          </p:nvPr>
        </p:nvSpPr>
        <p:spPr/>
        <p:txBody>
          <a:bodyPr/>
          <a:lstStyle/>
          <a:p>
            <a:fld id="{2F1E616F-7950-D84A-B86E-3484299CC4B0}" type="slidenum">
              <a:rPr lang="en-US" smtClean="0"/>
              <a:t>26</a:t>
            </a:fld>
            <a:endParaRPr lang="en-US"/>
          </a:p>
        </p:txBody>
      </p:sp>
      <p:sp>
        <p:nvSpPr>
          <p:cNvPr id="3" name="Footer Placeholder 2"/>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91A5F881-629A-734A-ADC3-C21CB68154C4}" type="datetime1">
              <a:rPr lang="en-US" smtClean="0"/>
              <a:t>3/18/24</a:t>
            </a:fld>
            <a:endParaRPr lang="en-US"/>
          </a:p>
        </p:txBody>
      </p:sp>
    </p:spTree>
    <p:extLst>
      <p:ext uri="{BB962C8B-B14F-4D97-AF65-F5344CB8AC3E}">
        <p14:creationId xmlns:p14="http://schemas.microsoft.com/office/powerpoint/2010/main" val="11322418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a:xfrm>
            <a:off x="1524001" y="271239"/>
            <a:ext cx="9143999" cy="1134267"/>
          </a:xfrm>
        </p:spPr>
        <p:txBody>
          <a:bodyPr>
            <a:noAutofit/>
          </a:bodyPr>
          <a:lstStyle/>
          <a:p>
            <a:r>
              <a:rPr lang="en-US" sz="2800" b="1" dirty="0">
                <a:solidFill>
                  <a:srgbClr val="558ED5"/>
                </a:solidFill>
                <a:latin typeface="Times New Roman" panose="02020603050405020304" pitchFamily="18" charset="0"/>
                <a:cs typeface="Times New Roman" panose="02020603050405020304" pitchFamily="18" charset="0"/>
              </a:rPr>
              <a:t>Prediction of phenotypes and % Agreement  between Predicted and tested Resistance in 8 antibiotics  </a:t>
            </a:r>
          </a:p>
        </p:txBody>
      </p:sp>
      <p:graphicFrame>
        <p:nvGraphicFramePr>
          <p:cNvPr id="15362" name="Content Placeholder 4"/>
          <p:cNvGraphicFramePr>
            <a:graphicFrameLocks noGrp="1"/>
          </p:cNvGraphicFramePr>
          <p:nvPr>
            <p:ph idx="1"/>
          </p:nvPr>
        </p:nvGraphicFramePr>
        <p:xfrm>
          <a:off x="2337759" y="1615099"/>
          <a:ext cx="7804688" cy="4438169"/>
        </p:xfrm>
        <a:graphic>
          <a:graphicData uri="http://schemas.openxmlformats.org/presentationml/2006/ole">
            <mc:AlternateContent xmlns:mc="http://schemas.openxmlformats.org/markup-compatibility/2006">
              <mc:Choice xmlns:v="urn:schemas-microsoft-com:vml" Requires="v">
                <p:oleObj name="Worksheet" r:id="rId2" imgW="8331200" imgH="4406900" progId="Excel.Sheet.8">
                  <p:embed/>
                </p:oleObj>
              </mc:Choice>
              <mc:Fallback>
                <p:oleObj name="Worksheet" r:id="rId2" imgW="8331200" imgH="4406900" progId="Excel.Sheet.8">
                  <p:embed/>
                  <p:pic>
                    <p:nvPicPr>
                      <p:cNvPr id="15362" name="Content Placeholder 4"/>
                      <p:cNvPicPr>
                        <a:picLocks noGrp="1" noChangeArrowheads="1"/>
                      </p:cNvPicPr>
                      <p:nvPr/>
                    </p:nvPicPr>
                    <p:blipFill>
                      <a:blip r:embed="rId3"/>
                      <a:srcRect/>
                      <a:stretch>
                        <a:fillRect/>
                      </a:stretch>
                    </p:blipFill>
                    <p:spPr bwMode="auto">
                      <a:xfrm>
                        <a:off x="2337759" y="1615099"/>
                        <a:ext cx="7804688" cy="4438169"/>
                      </a:xfrm>
                      <a:prstGeom prst="rect">
                        <a:avLst/>
                      </a:prstGeom>
                      <a:noFill/>
                      <a:ln>
                        <a:noFill/>
                      </a:ln>
                    </p:spPr>
                  </p:pic>
                </p:oleObj>
              </mc:Fallback>
            </mc:AlternateContent>
          </a:graphicData>
        </a:graphic>
      </p:graphicFrame>
      <p:sp>
        <p:nvSpPr>
          <p:cNvPr id="2" name="TextBox 1"/>
          <p:cNvSpPr txBox="1"/>
          <p:nvPr/>
        </p:nvSpPr>
        <p:spPr>
          <a:xfrm>
            <a:off x="5395521" y="6171684"/>
            <a:ext cx="864339" cy="369332"/>
          </a:xfrm>
          <a:prstGeom prst="rect">
            <a:avLst/>
          </a:prstGeom>
          <a:noFill/>
        </p:spPr>
        <p:txBody>
          <a:bodyPr wrap="none" rtlCol="0">
            <a:spAutoFit/>
          </a:bodyPr>
          <a:lstStyle/>
          <a:p>
            <a:r>
              <a:rPr lang="en-US" b="1" dirty="0">
                <a:latin typeface="Century Gothic"/>
                <a:cs typeface="Century Gothic"/>
              </a:rPr>
              <a:t>Drugs</a:t>
            </a:r>
            <a:r>
              <a:rPr lang="en-US" dirty="0"/>
              <a:t> </a:t>
            </a:r>
          </a:p>
        </p:txBody>
      </p:sp>
      <p:sp>
        <p:nvSpPr>
          <p:cNvPr id="3" name="TextBox 2"/>
          <p:cNvSpPr txBox="1"/>
          <p:nvPr/>
        </p:nvSpPr>
        <p:spPr>
          <a:xfrm rot="16200000">
            <a:off x="1229047" y="3905498"/>
            <a:ext cx="1528624" cy="400110"/>
          </a:xfrm>
          <a:prstGeom prst="rect">
            <a:avLst/>
          </a:prstGeom>
          <a:noFill/>
        </p:spPr>
        <p:txBody>
          <a:bodyPr wrap="none" rtlCol="0">
            <a:spAutoFit/>
          </a:bodyPr>
          <a:lstStyle/>
          <a:p>
            <a:r>
              <a:rPr lang="en-US" sz="2000" b="1" dirty="0"/>
              <a:t>Percentages </a:t>
            </a:r>
          </a:p>
        </p:txBody>
      </p:sp>
      <p:sp>
        <p:nvSpPr>
          <p:cNvPr id="4" name="Slide Number Placeholder 3"/>
          <p:cNvSpPr>
            <a:spLocks noGrp="1"/>
          </p:cNvSpPr>
          <p:nvPr>
            <p:ph type="sldNum" sz="quarter" idx="12"/>
          </p:nvPr>
        </p:nvSpPr>
        <p:spPr/>
        <p:txBody>
          <a:bodyPr/>
          <a:lstStyle/>
          <a:p>
            <a:fld id="{2F1E616F-7950-D84A-B86E-3484299CC4B0}" type="slidenum">
              <a:rPr lang="en-US" smtClean="0"/>
              <a:t>27</a:t>
            </a:fld>
            <a:endParaRPr lang="en-US"/>
          </a:p>
        </p:txBody>
      </p:sp>
      <p:sp>
        <p:nvSpPr>
          <p:cNvPr id="6" name="Date Placeholder 5"/>
          <p:cNvSpPr>
            <a:spLocks noGrp="1"/>
          </p:cNvSpPr>
          <p:nvPr>
            <p:ph type="dt" sz="half" idx="10"/>
          </p:nvPr>
        </p:nvSpPr>
        <p:spPr/>
        <p:txBody>
          <a:bodyPr/>
          <a:lstStyle/>
          <a:p>
            <a:fld id="{35EE5375-46D2-0648-816C-1E40B3925BD4}" type="datetime1">
              <a:rPr lang="en-US" smtClean="0"/>
              <a:t>3/18/24</a:t>
            </a:fld>
            <a:endParaRPr lang="en-US"/>
          </a:p>
        </p:txBody>
      </p:sp>
    </p:spTree>
    <p:extLst>
      <p:ext uri="{BB962C8B-B14F-4D97-AF65-F5344CB8AC3E}">
        <p14:creationId xmlns:p14="http://schemas.microsoft.com/office/powerpoint/2010/main" val="33322553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rotWithShape="1">
          <a:blip r:embed="rId3"/>
          <a:srcRect l="-29285" r="-276"/>
          <a:stretch/>
        </p:blipFill>
        <p:spPr>
          <a:xfrm>
            <a:off x="-423075" y="323273"/>
            <a:ext cx="10747509" cy="6211454"/>
          </a:xfrm>
        </p:spPr>
      </p:pic>
    </p:spTree>
    <p:extLst>
      <p:ext uri="{BB962C8B-B14F-4D97-AF65-F5344CB8AC3E}">
        <p14:creationId xmlns:p14="http://schemas.microsoft.com/office/powerpoint/2010/main" val="16009981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990C4B2-33CD-2F96-0C63-13D526E8C874}"/>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3811835" y="1899855"/>
            <a:ext cx="3810689" cy="2858017"/>
          </a:xfrm>
        </p:spPr>
      </p:pic>
      <p:sp>
        <p:nvSpPr>
          <p:cNvPr id="9" name="TextBox 8">
            <a:extLst>
              <a:ext uri="{FF2B5EF4-FFF2-40B4-BE49-F238E27FC236}">
                <a16:creationId xmlns:a16="http://schemas.microsoft.com/office/drawing/2014/main" id="{FEE5372F-3C60-D29E-FEB7-24AE7948EFD4}"/>
              </a:ext>
            </a:extLst>
          </p:cNvPr>
          <p:cNvSpPr txBox="1"/>
          <p:nvPr/>
        </p:nvSpPr>
        <p:spPr>
          <a:xfrm>
            <a:off x="4799123" y="5065159"/>
            <a:ext cx="1685077" cy="369332"/>
          </a:xfrm>
          <a:prstGeom prst="rect">
            <a:avLst/>
          </a:prstGeom>
          <a:noFill/>
        </p:spPr>
        <p:txBody>
          <a:bodyPr wrap="none" rtlCol="0">
            <a:spAutoFit/>
          </a:bodyPr>
          <a:lstStyle/>
          <a:p>
            <a:r>
              <a:rPr lang="en-TZ" dirty="0">
                <a:latin typeface="Times New Roman" panose="02020603050405020304" pitchFamily="18" charset="0"/>
                <a:cs typeface="Times New Roman" panose="02020603050405020304" pitchFamily="18" charset="0"/>
              </a:rPr>
              <a:t>Mt. Kiliman</a:t>
            </a:r>
            <a:r>
              <a:rPr lang="en-GB" dirty="0">
                <a:latin typeface="Times New Roman" panose="02020603050405020304" pitchFamily="18" charset="0"/>
                <a:cs typeface="Times New Roman" panose="02020603050405020304" pitchFamily="18" charset="0"/>
              </a:rPr>
              <a:t>ja</a:t>
            </a:r>
            <a:r>
              <a:rPr lang="en-TZ" dirty="0">
                <a:latin typeface="Times New Roman" panose="02020603050405020304" pitchFamily="18" charset="0"/>
                <a:cs typeface="Times New Roman" panose="02020603050405020304" pitchFamily="18" charset="0"/>
              </a:rPr>
              <a:t>ro</a:t>
            </a:r>
          </a:p>
        </p:txBody>
      </p:sp>
      <p:pic>
        <p:nvPicPr>
          <p:cNvPr id="11" name="Picture 10">
            <a:extLst>
              <a:ext uri="{FF2B5EF4-FFF2-40B4-BE49-F238E27FC236}">
                <a16:creationId xmlns:a16="http://schemas.microsoft.com/office/drawing/2014/main" id="{3D348DF2-E001-D50F-949B-9196DEC3F186}"/>
              </a:ext>
            </a:extLst>
          </p:cNvPr>
          <p:cNvPicPr>
            <a:picLocks noChangeAspect="1"/>
          </p:cNvPicPr>
          <p:nvPr/>
        </p:nvPicPr>
        <p:blipFill>
          <a:blip r:embed="rId4"/>
          <a:stretch>
            <a:fillRect/>
          </a:stretch>
        </p:blipFill>
        <p:spPr>
          <a:xfrm>
            <a:off x="290784" y="1047042"/>
            <a:ext cx="3521052" cy="4694736"/>
          </a:xfrm>
          <a:prstGeom prst="rect">
            <a:avLst/>
          </a:prstGeom>
        </p:spPr>
      </p:pic>
      <p:pic>
        <p:nvPicPr>
          <p:cNvPr id="15" name="Picture 14">
            <a:extLst>
              <a:ext uri="{FF2B5EF4-FFF2-40B4-BE49-F238E27FC236}">
                <a16:creationId xmlns:a16="http://schemas.microsoft.com/office/drawing/2014/main" id="{B0D323D7-8071-5899-E905-1CDD6C514505}"/>
              </a:ext>
            </a:extLst>
          </p:cNvPr>
          <p:cNvPicPr>
            <a:picLocks noChangeAspect="1"/>
          </p:cNvPicPr>
          <p:nvPr/>
        </p:nvPicPr>
        <p:blipFill>
          <a:blip r:embed="rId5"/>
          <a:stretch>
            <a:fillRect/>
          </a:stretch>
        </p:blipFill>
        <p:spPr>
          <a:xfrm>
            <a:off x="7392878" y="1047042"/>
            <a:ext cx="3557889" cy="4743852"/>
          </a:xfrm>
          <a:prstGeom prst="rect">
            <a:avLst/>
          </a:prstGeom>
        </p:spPr>
      </p:pic>
      <p:sp>
        <p:nvSpPr>
          <p:cNvPr id="16" name="TextBox 15">
            <a:extLst>
              <a:ext uri="{FF2B5EF4-FFF2-40B4-BE49-F238E27FC236}">
                <a16:creationId xmlns:a16="http://schemas.microsoft.com/office/drawing/2014/main" id="{BA72CCDA-D13C-22DE-0FD2-FC745918E1BC}"/>
              </a:ext>
            </a:extLst>
          </p:cNvPr>
          <p:cNvSpPr txBox="1"/>
          <p:nvPr/>
        </p:nvSpPr>
        <p:spPr>
          <a:xfrm>
            <a:off x="4605050" y="1047042"/>
            <a:ext cx="2324559" cy="584775"/>
          </a:xfrm>
          <a:prstGeom prst="rect">
            <a:avLst/>
          </a:prstGeom>
          <a:noFill/>
        </p:spPr>
        <p:txBody>
          <a:bodyPr wrap="square" rtlCol="0">
            <a:spAutoFit/>
          </a:bodyPr>
          <a:lstStyle/>
          <a:p>
            <a:r>
              <a:rPr lang="en-TZ" sz="3200" dirty="0">
                <a:latin typeface="Times New Roman" panose="02020603050405020304" pitchFamily="18" charset="0"/>
                <a:cs typeface="Times New Roman" panose="02020603050405020304" pitchFamily="18" charset="0"/>
              </a:rPr>
              <a:t>Thank you </a:t>
            </a:r>
          </a:p>
        </p:txBody>
      </p:sp>
      <p:sp>
        <p:nvSpPr>
          <p:cNvPr id="17" name="TextBox 16">
            <a:extLst>
              <a:ext uri="{FF2B5EF4-FFF2-40B4-BE49-F238E27FC236}">
                <a16:creationId xmlns:a16="http://schemas.microsoft.com/office/drawing/2014/main" id="{2E3864BA-6BF4-AA69-6719-EC755B14895C}"/>
              </a:ext>
            </a:extLst>
          </p:cNvPr>
          <p:cNvSpPr txBox="1"/>
          <p:nvPr/>
        </p:nvSpPr>
        <p:spPr>
          <a:xfrm>
            <a:off x="7799942" y="5982159"/>
            <a:ext cx="3506281" cy="369332"/>
          </a:xfrm>
          <a:prstGeom prst="rect">
            <a:avLst/>
          </a:prstGeom>
          <a:noFill/>
        </p:spPr>
        <p:txBody>
          <a:bodyPr wrap="none" rtlCol="0">
            <a:spAutoFit/>
          </a:bodyPr>
          <a:lstStyle/>
          <a:p>
            <a:r>
              <a:rPr lang="en-TZ" dirty="0">
                <a:latin typeface="Times New Roman" panose="02020603050405020304" pitchFamily="18" charset="0"/>
                <a:cs typeface="Times New Roman" panose="02020603050405020304" pitchFamily="18" charset="0"/>
              </a:rPr>
              <a:t>Serval Wild life –West Kilimanjaro </a:t>
            </a:r>
          </a:p>
        </p:txBody>
      </p:sp>
      <p:sp>
        <p:nvSpPr>
          <p:cNvPr id="19" name="TextBox 18">
            <a:extLst>
              <a:ext uri="{FF2B5EF4-FFF2-40B4-BE49-F238E27FC236}">
                <a16:creationId xmlns:a16="http://schemas.microsoft.com/office/drawing/2014/main" id="{0BB4AC17-8DA9-DCD6-4974-DDE5B3F3E42F}"/>
              </a:ext>
            </a:extLst>
          </p:cNvPr>
          <p:cNvSpPr txBox="1"/>
          <p:nvPr/>
        </p:nvSpPr>
        <p:spPr>
          <a:xfrm>
            <a:off x="347326" y="5830544"/>
            <a:ext cx="3506281" cy="369332"/>
          </a:xfrm>
          <a:prstGeom prst="rect">
            <a:avLst/>
          </a:prstGeom>
          <a:noFill/>
        </p:spPr>
        <p:txBody>
          <a:bodyPr wrap="none" rtlCol="0">
            <a:spAutoFit/>
          </a:bodyPr>
          <a:lstStyle/>
          <a:p>
            <a:r>
              <a:rPr lang="en-TZ" dirty="0">
                <a:latin typeface="Times New Roman" panose="02020603050405020304" pitchFamily="18" charset="0"/>
                <a:cs typeface="Times New Roman" panose="02020603050405020304" pitchFamily="18" charset="0"/>
              </a:rPr>
              <a:t>Serval Wild life –West Kilimanjaro </a:t>
            </a:r>
          </a:p>
        </p:txBody>
      </p:sp>
    </p:spTree>
    <p:extLst>
      <p:ext uri="{BB962C8B-B14F-4D97-AF65-F5344CB8AC3E}">
        <p14:creationId xmlns:p14="http://schemas.microsoft.com/office/powerpoint/2010/main" val="3241982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EB942BB-F78E-2F3B-0B91-4BE7B5A33FE7}"/>
              </a:ext>
            </a:extLst>
          </p:cNvPr>
          <p:cNvPicPr>
            <a:picLocks noGrp="1" noChangeAspect="1"/>
          </p:cNvPicPr>
          <p:nvPr>
            <p:ph idx="1"/>
          </p:nvPr>
        </p:nvPicPr>
        <p:blipFill>
          <a:blip r:embed="rId2"/>
          <a:stretch>
            <a:fillRect/>
          </a:stretch>
        </p:blipFill>
        <p:spPr>
          <a:xfrm>
            <a:off x="202429" y="742122"/>
            <a:ext cx="11989571" cy="4797287"/>
          </a:xfrm>
        </p:spPr>
      </p:pic>
    </p:spTree>
    <p:extLst>
      <p:ext uri="{BB962C8B-B14F-4D97-AF65-F5344CB8AC3E}">
        <p14:creationId xmlns:p14="http://schemas.microsoft.com/office/powerpoint/2010/main" val="1252264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9-06 at 17.33.51.png">
            <a:extLst>
              <a:ext uri="{FF2B5EF4-FFF2-40B4-BE49-F238E27FC236}">
                <a16:creationId xmlns:a16="http://schemas.microsoft.com/office/drawing/2014/main" id="{D830EEDA-F29C-DE59-1876-C261B3B24A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277827"/>
            <a:ext cx="8537714" cy="5963197"/>
          </a:xfrm>
          <a:prstGeom prst="rect">
            <a:avLst/>
          </a:prstGeom>
        </p:spPr>
      </p:pic>
    </p:spTree>
    <p:extLst>
      <p:ext uri="{BB962C8B-B14F-4D97-AF65-F5344CB8AC3E}">
        <p14:creationId xmlns:p14="http://schemas.microsoft.com/office/powerpoint/2010/main" val="2344590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40204-A265-9257-46BC-00403FBC6C00}"/>
              </a:ext>
            </a:extLst>
          </p:cNvPr>
          <p:cNvSpPr>
            <a:spLocks noGrp="1"/>
          </p:cNvSpPr>
          <p:nvPr>
            <p:ph type="title"/>
          </p:nvPr>
        </p:nvSpPr>
        <p:spPr>
          <a:xfrm>
            <a:off x="838200" y="0"/>
            <a:ext cx="10515600" cy="1325563"/>
          </a:xfrm>
        </p:spPr>
        <p:txBody>
          <a:bodyPr>
            <a:normAutofit/>
          </a:bodyPr>
          <a:lstStyle/>
          <a:p>
            <a:pPr algn="ctr"/>
            <a:r>
              <a:rPr lang="en-TZ" b="1" dirty="0">
                <a:latin typeface="Times New Roman" panose="02020603050405020304" pitchFamily="18" charset="0"/>
                <a:cs typeface="Times New Roman" panose="02020603050405020304" pitchFamily="18" charset="0"/>
              </a:rPr>
              <a:t>Generations of sequencing technologies </a:t>
            </a:r>
          </a:p>
        </p:txBody>
      </p:sp>
      <p:pic>
        <p:nvPicPr>
          <p:cNvPr id="5" name="Content Placeholder 4">
            <a:extLst>
              <a:ext uri="{FF2B5EF4-FFF2-40B4-BE49-F238E27FC236}">
                <a16:creationId xmlns:a16="http://schemas.microsoft.com/office/drawing/2014/main" id="{46D52029-99E3-77F3-BB9F-03C2683321D0}"/>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838201" y="1622669"/>
            <a:ext cx="10622304" cy="4380565"/>
          </a:xfrm>
        </p:spPr>
      </p:pic>
    </p:spTree>
    <p:extLst>
      <p:ext uri="{BB962C8B-B14F-4D97-AF65-F5344CB8AC3E}">
        <p14:creationId xmlns:p14="http://schemas.microsoft.com/office/powerpoint/2010/main" val="2794394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B71B003E-AE94-8CB9-A0FB-F5573CACF842}"/>
              </a:ext>
            </a:extLst>
          </p:cNvPr>
          <p:cNvPicPr>
            <a:picLocks noChangeAspect="1"/>
          </p:cNvPicPr>
          <p:nvPr/>
        </p:nvPicPr>
        <p:blipFill>
          <a:blip r:embed="rId3"/>
          <a:srcRect l="7360" r="7360"/>
          <a:stretch>
            <a:fillRect/>
          </a:stretch>
        </p:blipFill>
        <p:spPr>
          <a:xfrm>
            <a:off x="1054528" y="765013"/>
            <a:ext cx="10082944" cy="5327973"/>
          </a:xfrm>
          <a:prstGeom prst="rect">
            <a:avLst/>
          </a:prstGeom>
        </p:spPr>
      </p:pic>
    </p:spTree>
    <p:extLst>
      <p:ext uri="{BB962C8B-B14F-4D97-AF65-F5344CB8AC3E}">
        <p14:creationId xmlns:p14="http://schemas.microsoft.com/office/powerpoint/2010/main" val="1678565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2055F-D964-2758-876F-B5FD565DD96C}"/>
              </a:ext>
            </a:extLst>
          </p:cNvPr>
          <p:cNvSpPr>
            <a:spLocks noGrp="1"/>
          </p:cNvSpPr>
          <p:nvPr>
            <p:ph type="title"/>
          </p:nvPr>
        </p:nvSpPr>
        <p:spPr>
          <a:xfrm>
            <a:off x="838200" y="365126"/>
            <a:ext cx="10515600" cy="933588"/>
          </a:xfrm>
        </p:spPr>
        <p:txBody>
          <a:bodyPr>
            <a:normAutofit fontScale="90000"/>
          </a:bodyPr>
          <a:lstStyle/>
          <a:p>
            <a:r>
              <a:rPr lang="en-GB" sz="4000" b="1" i="0" dirty="0">
                <a:solidFill>
                  <a:srgbClr val="0D0D0D"/>
                </a:solidFill>
                <a:effectLst/>
                <a:latin typeface="Times New Roman" panose="02020603050405020304" pitchFamily="18" charset="0"/>
                <a:cs typeface="Times New Roman" panose="02020603050405020304" pitchFamily="18" charset="0"/>
              </a:rPr>
              <a:t>First Generation Sequencing-Sanger Sequencing</a:t>
            </a:r>
            <a:br>
              <a:rPr lang="en-GB" sz="3600" b="0" i="0" dirty="0">
                <a:solidFill>
                  <a:srgbClr val="0D0D0D"/>
                </a:solidFill>
                <a:effectLst/>
                <a:latin typeface="Times New Roman" panose="02020603050405020304" pitchFamily="18" charset="0"/>
                <a:cs typeface="Times New Roman" panose="02020603050405020304" pitchFamily="18" charset="0"/>
              </a:rPr>
            </a:br>
            <a:endParaRPr lang="en-TZ"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0110E03-B8C1-F856-8332-E5C9C3CE6401}"/>
              </a:ext>
            </a:extLst>
          </p:cNvPr>
          <p:cNvSpPr>
            <a:spLocks noGrp="1"/>
          </p:cNvSpPr>
          <p:nvPr>
            <p:ph idx="1"/>
          </p:nvPr>
        </p:nvSpPr>
        <p:spPr>
          <a:xfrm>
            <a:off x="702366" y="1484242"/>
            <a:ext cx="5645425" cy="5008631"/>
          </a:xfrm>
        </p:spPr>
        <p:txBody>
          <a:bodyPr>
            <a:normAutofit/>
          </a:bodyPr>
          <a:lstStyle/>
          <a:p>
            <a:pPr marL="0" indent="0">
              <a:buNone/>
            </a:pPr>
            <a:r>
              <a:rPr lang="en-GB" dirty="0">
                <a:latin typeface="Times New Roman" panose="02020603050405020304" pitchFamily="18" charset="0"/>
                <a:cs typeface="Times New Roman" panose="02020603050405020304" pitchFamily="18" charset="0"/>
              </a:rPr>
              <a:t>Fred Sanger: Nobel Prize 1980</a:t>
            </a:r>
          </a:p>
          <a:p>
            <a:pPr marL="0" indent="0">
              <a:buNone/>
            </a:pPr>
            <a:endParaRPr lang="en-GB" dirty="0">
              <a:latin typeface="Times New Roman" panose="02020603050405020304" pitchFamily="18" charset="0"/>
              <a:cs typeface="Times New Roman" panose="02020603050405020304" pitchFamily="18" charset="0"/>
            </a:endParaRPr>
          </a:p>
          <a:p>
            <a:pPr marL="0" indent="0">
              <a:buNone/>
            </a:pPr>
            <a:r>
              <a:rPr lang="en-GB" dirty="0">
                <a:latin typeface="Times New Roman" panose="02020603050405020304" pitchFamily="18" charset="0"/>
                <a:cs typeface="Times New Roman" panose="02020603050405020304" pitchFamily="18" charset="0"/>
              </a:rPr>
              <a:t>• Instead of taking a complete sequence and breaking it down, build DNA sequences up and analyze steps along the way</a:t>
            </a:r>
          </a:p>
          <a:p>
            <a:pPr marL="0" indent="0">
              <a:buNone/>
            </a:pPr>
            <a:endParaRPr lang="en-GB" dirty="0">
              <a:latin typeface="Times New Roman" panose="02020603050405020304" pitchFamily="18" charset="0"/>
              <a:cs typeface="Times New Roman" panose="02020603050405020304" pitchFamily="18" charset="0"/>
            </a:endParaRPr>
          </a:p>
          <a:p>
            <a:pPr marL="0" indent="0">
              <a:buNone/>
            </a:pPr>
            <a:r>
              <a:rPr lang="en-GB" dirty="0">
                <a:latin typeface="Times New Roman" panose="02020603050405020304" pitchFamily="18" charset="0"/>
                <a:cs typeface="Times New Roman" panose="02020603050405020304" pitchFamily="18" charset="0"/>
              </a:rPr>
              <a:t>• The key to this process: dideoxynucleotides (ddNTPs)</a:t>
            </a:r>
            <a:endParaRPr lang="en-TZ"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ECB4640E-A80B-662D-EDB0-4721142882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2609" y="1473200"/>
            <a:ext cx="2540000" cy="19558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0850742-41E2-3F71-159A-CA041F8849D0}"/>
              </a:ext>
            </a:extLst>
          </p:cNvPr>
          <p:cNvSpPr txBox="1"/>
          <p:nvPr/>
        </p:nvSpPr>
        <p:spPr>
          <a:xfrm>
            <a:off x="9674087" y="1636512"/>
            <a:ext cx="2239617" cy="923330"/>
          </a:xfrm>
          <a:prstGeom prst="rect">
            <a:avLst/>
          </a:prstGeom>
          <a:noFill/>
        </p:spPr>
        <p:txBody>
          <a:bodyPr wrap="square" rtlCol="0">
            <a:spAutoFit/>
          </a:bodyPr>
          <a:lstStyle/>
          <a:p>
            <a:r>
              <a:rPr lang="en-GB" dirty="0"/>
              <a:t>Normal LEGOs have little pegs that allow them to stack</a:t>
            </a:r>
            <a:endParaRPr lang="en-TZ" dirty="0"/>
          </a:p>
        </p:txBody>
      </p:sp>
      <p:pic>
        <p:nvPicPr>
          <p:cNvPr id="1028" name="Picture 4">
            <a:extLst>
              <a:ext uri="{FF2B5EF4-FFF2-40B4-BE49-F238E27FC236}">
                <a16:creationId xmlns:a16="http://schemas.microsoft.com/office/drawing/2014/main" id="{89388D59-848D-3766-F3CE-9E7E867B6F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2609" y="3820971"/>
            <a:ext cx="2540000" cy="13843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C84C013-4AC6-F65D-5E05-5D0660B16D74}"/>
              </a:ext>
            </a:extLst>
          </p:cNvPr>
          <p:cNvSpPr txBox="1"/>
          <p:nvPr/>
        </p:nvSpPr>
        <p:spPr>
          <a:xfrm>
            <a:off x="9886122" y="3820971"/>
            <a:ext cx="2027582" cy="1754326"/>
          </a:xfrm>
          <a:prstGeom prst="rect">
            <a:avLst/>
          </a:prstGeom>
          <a:noFill/>
        </p:spPr>
        <p:txBody>
          <a:bodyPr wrap="square" rtlCol="0">
            <a:spAutoFit/>
          </a:bodyPr>
          <a:lstStyle/>
          <a:p>
            <a:r>
              <a:rPr lang="en-GB" dirty="0">
                <a:latin typeface="Times New Roman" panose="02020603050405020304" pitchFamily="18" charset="0"/>
                <a:cs typeface="Times New Roman" panose="02020603050405020304" pitchFamily="18" charset="0"/>
              </a:rPr>
              <a:t>Faulty LEGOs lack the little pegs and nothing can stack on them – thus, they ‘terminate’ the stack</a:t>
            </a:r>
            <a:endParaRPr lang="en-TZ"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7202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ACFCD69-1384-06C2-CDA4-CEF0DA7C6A3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8870" y="1643270"/>
            <a:ext cx="10846904" cy="2870476"/>
          </a:xfrm>
          <a:prstGeom prst="rect">
            <a:avLst/>
          </a:prstGeom>
        </p:spPr>
      </p:pic>
    </p:spTree>
    <p:extLst>
      <p:ext uri="{BB962C8B-B14F-4D97-AF65-F5344CB8AC3E}">
        <p14:creationId xmlns:p14="http://schemas.microsoft.com/office/powerpoint/2010/main" val="2544678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41EC413-1123-3B6E-1D72-63D5C1E7A95F}"/>
              </a:ext>
            </a:extLst>
          </p:cNvPr>
          <p:cNvPicPr>
            <a:picLocks noGrp="1" noChangeAspect="1"/>
          </p:cNvPicPr>
          <p:nvPr>
            <p:ph idx="1"/>
          </p:nvPr>
        </p:nvPicPr>
        <p:blipFill rotWithShape="1">
          <a:blip r:embed="rId2"/>
          <a:srcRect l="16127" t="15044" r="15727" b="36023"/>
          <a:stretch/>
        </p:blipFill>
        <p:spPr>
          <a:xfrm>
            <a:off x="357808" y="397565"/>
            <a:ext cx="11370545" cy="5656413"/>
          </a:xfrm>
        </p:spPr>
      </p:pic>
    </p:spTree>
    <p:extLst>
      <p:ext uri="{BB962C8B-B14F-4D97-AF65-F5344CB8AC3E}">
        <p14:creationId xmlns:p14="http://schemas.microsoft.com/office/powerpoint/2010/main" val="12883257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815</TotalTime>
  <Words>834</Words>
  <Application>Microsoft Macintosh PowerPoint</Application>
  <PresentationFormat>Widescreen</PresentationFormat>
  <Paragraphs>127</Paragraphs>
  <Slides>29</Slides>
  <Notes>9</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29</vt:i4>
      </vt:variant>
    </vt:vector>
  </HeadingPairs>
  <TitlesOfParts>
    <vt:vector size="38" baseType="lpstr">
      <vt:lpstr>Arial</vt:lpstr>
      <vt:lpstr>Calibri</vt:lpstr>
      <vt:lpstr>Calibri Light</vt:lpstr>
      <vt:lpstr>Century Gothic</vt:lpstr>
      <vt:lpstr>Times New Roman</vt:lpstr>
      <vt:lpstr>Verdana</vt:lpstr>
      <vt:lpstr>Office Theme</vt:lpstr>
      <vt:lpstr>Document</vt:lpstr>
      <vt:lpstr>Worksheet</vt:lpstr>
      <vt:lpstr>The History of DNA Sequencing </vt:lpstr>
      <vt:lpstr>DNA sequencing</vt:lpstr>
      <vt:lpstr>PowerPoint Presentation</vt:lpstr>
      <vt:lpstr>PowerPoint Presentation</vt:lpstr>
      <vt:lpstr>Generations of sequencing technologies </vt:lpstr>
      <vt:lpstr>PowerPoint Presentation</vt:lpstr>
      <vt:lpstr>First Generation Sequencing-Sanger Sequencing </vt:lpstr>
      <vt:lpstr>PowerPoint Presentation</vt:lpstr>
      <vt:lpstr>PowerPoint Presentation</vt:lpstr>
      <vt:lpstr>PowerPoint Presentation</vt:lpstr>
      <vt:lpstr>PowerPoint Presentation</vt:lpstr>
      <vt:lpstr>PowerPoint Presentation</vt:lpstr>
      <vt:lpstr>PowerPoint Presentation</vt:lpstr>
      <vt:lpstr>Next generation sequencing (NGS) </vt:lpstr>
      <vt:lpstr>PowerPoint Presentation</vt:lpstr>
      <vt:lpstr>PowerPoint Presentation</vt:lpstr>
      <vt:lpstr>PowerPoint Presentation</vt:lpstr>
      <vt:lpstr>Illumina sequencing technology </vt:lpstr>
      <vt:lpstr>3rd Generation sequencing-Nanopore Sequencing</vt:lpstr>
      <vt:lpstr>PowerPoint Presentation</vt:lpstr>
      <vt:lpstr>Analysis of Sequenced Data </vt:lpstr>
      <vt:lpstr> </vt:lpstr>
      <vt:lpstr>PowerPoint Presentation</vt:lpstr>
      <vt:lpstr>PowerPoint Presentation</vt:lpstr>
      <vt:lpstr>Bayesian Evolutionary Analysis Sampling Tree </vt:lpstr>
      <vt:lpstr>Mutations in fluoroquinolone resistance-determining genes </vt:lpstr>
      <vt:lpstr>Prediction of phenotypes and % Agreement  between Predicted and tested Resistance in 8 antibiotics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History of DNA Sequencing </dc:title>
  <dc:creator>HapKum</dc:creator>
  <cp:lastModifiedBy>HapKum</cp:lastModifiedBy>
  <cp:revision>13</cp:revision>
  <dcterms:created xsi:type="dcterms:W3CDTF">2024-03-17T19:10:42Z</dcterms:created>
  <dcterms:modified xsi:type="dcterms:W3CDTF">2024-03-18T08:46:01Z</dcterms:modified>
</cp:coreProperties>
</file>